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</p:sldMasterIdLst>
  <p:notesMasterIdLst>
    <p:notesMasterId r:id="rId17"/>
  </p:notesMasterIdLst>
  <p:handoutMasterIdLst>
    <p:handoutMasterId r:id="rId18"/>
  </p:handoutMasterIdLst>
  <p:sldIdLst>
    <p:sldId id="284" r:id="rId3"/>
    <p:sldId id="294" r:id="rId4"/>
    <p:sldId id="295" r:id="rId5"/>
    <p:sldId id="303" r:id="rId6"/>
    <p:sldId id="296" r:id="rId7"/>
    <p:sldId id="297" r:id="rId8"/>
    <p:sldId id="298" r:id="rId9"/>
    <p:sldId id="304" r:id="rId10"/>
    <p:sldId id="299" r:id="rId11"/>
    <p:sldId id="300" r:id="rId12"/>
    <p:sldId id="305" r:id="rId13"/>
    <p:sldId id="301" r:id="rId14"/>
    <p:sldId id="302" r:id="rId15"/>
    <p:sldId id="30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99FF"/>
    <a:srgbClr val="660066"/>
    <a:srgbClr val="8000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2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166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567411-A3CE-49A4-A332-9635CACA2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43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4C94C784-EB32-442B-86BE-0CAE059DB399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80D93-207C-49F8-80A5-4D2C29C2A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0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E397F3AE-5311-4C58-8608-04D96A8607EC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CB51A81D-ABAD-4527-9023-721E7B1D7E6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6AEA2413-B919-46FB-90EC-D2D22F13A07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Cognitive Phase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Learners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first need to understand the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“why”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components of the procedure:</a:t>
            </a:r>
          </a:p>
          <a:p>
            <a:pPr marL="1600200" lvl="3" indent="-228600" eaLnBrk="1" hangingPunct="1">
              <a:spcBef>
                <a:spcPct val="0"/>
              </a:spcBef>
              <a:defRPr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Why learn procedure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Indications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Contraindications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Risks/complications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Benefits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Alternatives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9D1B1FA6-0B0D-463E-B12F-FE36D0F73BA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COGNITIVE PHASE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Arial" pitchFamily="34" charset="0"/>
              </a:rPr>
              <a:t>Since adult learners prefer active learning, teach through questioning:</a:t>
            </a:r>
          </a:p>
          <a:p>
            <a:pPr marL="1600200" lvl="3" indent="-228600" eaLnBrk="1" hangingPunct="1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	</a:t>
            </a:r>
            <a:r>
              <a:rPr lang="en-US" altLang="en-US" sz="1600" smtClean="0">
                <a:solidFill>
                  <a:srgbClr val="000000"/>
                </a:solidFill>
                <a:latin typeface="Arial" pitchFamily="34" charset="0"/>
              </a:rPr>
              <a:t>Has the learner done this procedure  before?  </a:t>
            </a:r>
          </a:p>
          <a:p>
            <a:pPr marL="1600200" lvl="3" indent="-228600" eaLnBrk="1" hangingPunct="1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</a:t>
            </a:r>
            <a:r>
              <a:rPr lang="en-US" altLang="en-US" sz="1600" smtClean="0">
                <a:solidFill>
                  <a:srgbClr val="000000"/>
                </a:solidFill>
                <a:latin typeface="Arial" pitchFamily="34" charset="0"/>
              </a:rPr>
              <a:t> What does s/he recall about indications, risks, etc.?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EC4DD2A0-F495-4888-BDA1-3FF0A1943D81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Then address the “how” components of learning the procedure:</a:t>
            </a:r>
            <a:r>
              <a:rPr lang="en-US" alt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0200" lvl="3" indent="-228600" eaLnBrk="1" hangingPunct="1">
              <a:spcBef>
                <a:spcPct val="0"/>
              </a:spcBef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0200" lvl="3" indent="-228600" eaLnBrk="1" hangingPunct="1">
              <a:spcBef>
                <a:spcPct val="0"/>
              </a:spcBef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0200" lvl="3" indent="-228600" eaLnBrk="1" hangingPunct="1">
              <a:spcBef>
                <a:spcPct val="0"/>
              </a:spcBef>
              <a:defRPr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	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Demonstrate the procedure step by step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8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Ask learner to verbalize the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steps.</a:t>
            </a: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Ask for questions.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C8575FC5-4D6A-4EF2-B2FC-247A07EDCFB7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7665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DEVELOPMENTAL PHASE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Next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learners need to practice.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Have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learner demonstrate procedure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you, explaining each step.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guidance for each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step, both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verbally and physically.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Evaluate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learner’s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proficiency: what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did learner do right, wrong?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1B348663-0017-4223-9C42-67EE40D290B3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DEVELOPMENTAL PHASE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Ask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learner to self-evaluate, then g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ive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specific feedback, starting with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positive aspects of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performance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Does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 learner have any questions, now that s/he has practiced the skills?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EC19FA74-79B1-4729-9448-68245335CC02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PHASE</a:t>
            </a:r>
          </a:p>
          <a:p>
            <a:pPr eaLnBrk="1" hangingPunct="1"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Finally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learners begin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achieving proficiency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and are ready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independent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performance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Observe performance again,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time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with minimal interruption.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You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can now teach the fine points.</a:t>
            </a:r>
          </a:p>
          <a:p>
            <a:pPr eaLnBrk="1" hangingPunct="1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0A9DA00F-9B3F-481E-A852-1B9439FA92D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smtClean="0">
                <a:solidFill>
                  <a:srgbClr val="000000"/>
                </a:solidFill>
                <a:latin typeface="Arial" pitchFamily="34" charset="0"/>
              </a:rPr>
              <a:t>Encourage self-directed learning:    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sz="2800" smtClean="0">
                <a:solidFill>
                  <a:srgbClr val="000000"/>
                </a:solidFill>
                <a:latin typeface="Arial" pitchFamily="34" charset="0"/>
              </a:rPr>
              <a:t>   </a:t>
            </a:r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What are the learner’s future learning goals, and how does s/he want to achieve them?  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sz="2800" smtClean="0">
                <a:solidFill>
                  <a:srgbClr val="000000"/>
                </a:solidFill>
                <a:latin typeface="Arial" pitchFamily="34" charset="0"/>
              </a:rPr>
              <a:t>   </a:t>
            </a:r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What have you read or done that helped you learn procedures?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smtClean="0">
                <a:solidFill>
                  <a:srgbClr val="000000"/>
                </a:solidFill>
                <a:latin typeface="Arial" pitchFamily="34" charset="0"/>
              </a:rPr>
              <a:t>Arrange for a follow-up session.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fld id="{56E0771D-FB6F-4111-A9DF-BD2CFA1C3FDC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381000"/>
            <a:ext cx="5181600" cy="27432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276600"/>
            <a:ext cx="5181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567C60-A9E6-4F40-BB0D-45E486699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3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32C03-5E8B-4658-87BC-68AFC3F9F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0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E27A2-D7D6-46D5-9DC0-BC548B423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1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5927F-0102-4CBD-A60B-7DB565C68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9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95A74-7C5B-4FBB-A451-A1061B6C9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B045-26C2-4003-81E1-57B813E7A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FBB6-75CF-4168-A438-0DB1178A2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9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ECE79-4EE0-4E8D-9C3D-E3946E554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9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19D69-522D-46DF-8085-56D791894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7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C8080-73C0-4B90-BAC8-51345C449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2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1726C-201A-4E8B-B377-BAE4639E1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6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3491"/>
            <a:ext cx="8229600" cy="4294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5088"/>
            <a:ext cx="2133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5088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5088"/>
            <a:ext cx="2133600" cy="276225"/>
          </a:xfrm>
        </p:spPr>
        <p:txBody>
          <a:bodyPr/>
          <a:lstStyle>
            <a:lvl1pPr>
              <a:defRPr/>
            </a:lvl1pPr>
          </a:lstStyle>
          <a:p>
            <a:fld id="{69A452C1-7065-4AAF-B9AA-5088FA979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26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EED08-BD0E-4619-8BF9-1F349A687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73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F3A7A-C7E5-4635-8533-16F73477D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37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B54DD-9BC8-4FCF-AA25-AE1EADE9A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B1700-9232-47CF-AA96-6F9C07A28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4C22-C8A2-4EBA-989D-9AD1C4674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D1D33-19E9-423B-922C-9E12D5E7B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4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1EFF9-ABD7-4D55-AA5E-865C25AE9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78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A013-1943-4E35-9C89-6A5ADFC9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06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ECA74-18B9-45A1-998A-50D7177B0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7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F9A7F-878D-4DFF-BEFA-8C3F5F8C3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51C3AB-607C-494C-9633-81A92D7B3D5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" descr="inside_banner_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Geneva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Genev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  <a:ea typeface="+mn-ea"/>
          <a:cs typeface="Genev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824BB6-A64B-421D-9FE9-AAD872A074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838200"/>
            <a:ext cx="5181600" cy="29718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Teaching Procedures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343400"/>
            <a:ext cx="51816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Bringing Education &amp; Service Together (BEST)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Developmental Phase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" smtClean="0">
                <a:latin typeface="Symbol" pitchFamily="18" charset="2"/>
                <a:cs typeface="Times New Roman" pitchFamily="18" charset="0"/>
              </a:rPr>
              <a:t>	</a:t>
            </a:r>
            <a:endParaRPr lang="en-US" altLang="en-US" smtClean="0">
              <a:latin typeface="Symbol" pitchFamily="18" charset="2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Ask learner to self-evaluate, then 		give specific feedback, starting with 	the positive aspects of the 			performance.</a:t>
            </a:r>
          </a:p>
          <a:p>
            <a:pPr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Does the learner have any questions, now that s/he has practiced the skills?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Automated Phase</a:t>
            </a:r>
            <a:endParaRPr lang="en-US" alt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·"/>
            </a:pPr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Finally, learners begin achieving 		proficiency and are ready for 		independent performance.</a:t>
            </a:r>
          </a:p>
          <a:p>
            <a:pPr lvl="1"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Observe performance again, this 		time with minimal interruption.</a:t>
            </a:r>
          </a:p>
          <a:p>
            <a:pPr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You can now teach the fine points.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Automated Phase</a:t>
            </a:r>
            <a:endParaRPr lang="en-US" alt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·"/>
            </a:pPr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Encourage self-directed learning:    </a:t>
            </a:r>
          </a:p>
          <a:p>
            <a:pPr lvl="1" eaLnBrk="1" hangingPunct="1"/>
            <a:endParaRPr lang="en-US" altLang="en-US" sz="800" smtClean="0">
              <a:latin typeface="Arial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Arial" pitchFamily="34" charset="0"/>
              </a:rPr>
              <a:t>   What are the learner’s future learning   goals, and how does s/he want to achieve them?  </a:t>
            </a:r>
          </a:p>
          <a:p>
            <a:pPr lvl="1" eaLnBrk="1" hangingPunct="1">
              <a:buFontTx/>
              <a:buNone/>
            </a:pPr>
            <a:endParaRPr lang="en-US" altLang="en-US" sz="800" smtClean="0">
              <a:latin typeface="Arial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Arial" pitchFamily="34" charset="0"/>
              </a:rPr>
              <a:t>   What have you read or done that helped you learn procedures?</a:t>
            </a:r>
          </a:p>
          <a:p>
            <a:pPr lvl="1" eaLnBrk="1" hangingPunct="1">
              <a:buFontTx/>
              <a:buNone/>
            </a:pPr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Arrange for a follow-up session.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Teaching Procedures</a:t>
            </a:r>
            <a:endParaRPr lang="en-US" alt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3 phases of psychomotor skills development:</a:t>
            </a:r>
            <a:r>
              <a:rPr lang="en-US" altLang="en-US" baseline="3000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altLang="en-US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en-US" altLang="en-US" sz="1600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         1                   2                     3 </a:t>
            </a:r>
            <a:r>
              <a:rPr lang="en-US" altLang="en-US" sz="2800" b="1" smtClean="0">
                <a:solidFill>
                  <a:schemeClr val="bg1"/>
                </a:solidFill>
                <a:latin typeface="Arial" pitchFamily="34" charset="0"/>
              </a:rPr>
              <a:t>Cognitive      Developmental      Automated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pitchFamily="34" charset="0"/>
              </a:rPr>
              <a:t>    Why      How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		</a:t>
            </a:r>
            <a:r>
              <a:rPr lang="en-US" altLang="en-US" sz="2000" baseline="30000" smtClean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Dunnington GL, DaRosa D. Instructor’s 				Guide for Teaching Residents to Teach. 	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					Springfield, IL: Association for Surgical 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					Education (2000).</a:t>
            </a:r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 flipH="1">
            <a:off x="1295400" y="4495800"/>
            <a:ext cx="3810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2057400" y="4495800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Learning Objective</a:t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ahoma" pitchFamily="34" charset="0"/>
              </a:rPr>
              <a:t>After participating in this session, participating residents will be able to teach a learner how to perform a procedure.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67275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Teaching Procedures</a:t>
            </a:r>
            <a:endParaRPr lang="en-US" alt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3 phases of psychomotor skills development:</a:t>
            </a:r>
            <a:r>
              <a:rPr lang="en-US" altLang="en-US" baseline="3000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altLang="en-US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en-US" altLang="en-US" sz="1600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         1                   2                     3 </a:t>
            </a:r>
            <a:r>
              <a:rPr lang="en-US" altLang="en-US" sz="2800" b="1" smtClean="0">
                <a:solidFill>
                  <a:schemeClr val="bg1"/>
                </a:solidFill>
                <a:latin typeface="Arial" pitchFamily="34" charset="0"/>
              </a:rPr>
              <a:t>Cognitive      Developmental      Automated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b="1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pitchFamily="34" charset="0"/>
              </a:rPr>
              <a:t>    Why      How</a:t>
            </a:r>
            <a:r>
              <a:rPr lang="en-US" altLang="en-US" b="1" smtClean="0">
                <a:solidFill>
                  <a:schemeClr val="bg1"/>
                </a:solidFill>
                <a:latin typeface="Arial" pitchFamily="34" charset="0"/>
              </a:rPr>
              <a:t> 		</a:t>
            </a:r>
            <a:r>
              <a:rPr lang="en-US" altLang="en-US" sz="2000" baseline="30000" smtClean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Dunnington GL, DaRosa D. Instructor’s 				Guide for Teaching Residents to Teach. 	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					Springfield, IL: Association for Surgical 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					Education (2000).</a:t>
            </a: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H="1">
            <a:off x="1295400" y="4495800"/>
            <a:ext cx="3810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2057400" y="4495800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Cognitive Phase</a:t>
            </a: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	Learners first need to understand the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“why”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components of the procedure:</a:t>
            </a:r>
          </a:p>
          <a:p>
            <a:pPr eaLnBrk="1" hangingPunct="1"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Why learn procedure?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Indications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Contraindications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Risks/complications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Benefits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	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Alternatives</a:t>
            </a: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7543800" y="4953000"/>
          <a:ext cx="9429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lip" r:id="rId4" imgW="1663065" imgH="2287143" progId="MS_ClipArt_Gallery.2">
                  <p:embed/>
                </p:oleObj>
              </mc:Choice>
              <mc:Fallback>
                <p:oleObj name="Clip" r:id="rId4" imgW="1663065" imgH="22871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953000"/>
                        <a:ext cx="9429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Cognitive Phase</a:t>
            </a: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	Since adult learners prefer active learning, teach through questioning:</a:t>
            </a:r>
          </a:p>
          <a:p>
            <a:pPr eaLnBrk="1" hangingPunct="1"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	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Has the learner done this procedure  before?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latin typeface="Arial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What does s/he recall about indications, risks, etc.?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Cognitive Phase</a:t>
            </a:r>
            <a: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altLang="en-US" sz="4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US" altLang="en-US" sz="16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	Then address the “how” components of learning the procedure:</a:t>
            </a:r>
            <a:r>
              <a:rPr lang="en-US" altLang="en-US" dirty="0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	</a:t>
            </a: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o	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Demonstrate the procedure step by step.</a:t>
            </a: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Ask learner to verbalize the steps.</a:t>
            </a:r>
          </a:p>
          <a:p>
            <a:pPr lvl="3" eaLnBrk="1" hangingPunct="1">
              <a:defRPr/>
            </a:pPr>
            <a:endParaRPr lang="en-US" altLang="en-US" sz="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Ask for questions.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Developmental Phase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Next, learners need to practice.</a:t>
            </a:r>
          </a:p>
          <a:p>
            <a:pPr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Have learner demonstrate procedure 	for you, explaining each step.</a:t>
            </a:r>
          </a:p>
          <a:p>
            <a:pPr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Provide guidance for each step,  		both verbally and physically.</a:t>
            </a:r>
          </a:p>
          <a:p>
            <a:pPr eaLnBrk="1" hangingPunct="1"/>
            <a:endParaRPr lang="en-US" altLang="en-US" sz="800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Evaluate learner’s proficiency:           	what did learner do right, wrong?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_blue">
  <a:themeElements>
    <a:clrScheme name="UCRTemplate_blu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_blu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_blu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_blu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317</Words>
  <Application>Microsoft Office PowerPoint</Application>
  <PresentationFormat>On-screen Show (4:3)</PresentationFormat>
  <Paragraphs>148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Times New Roman</vt:lpstr>
      <vt:lpstr>Geneva</vt:lpstr>
      <vt:lpstr>Arial</vt:lpstr>
      <vt:lpstr>Wingdings</vt:lpstr>
      <vt:lpstr>Calibri</vt:lpstr>
      <vt:lpstr>Tahoma</vt:lpstr>
      <vt:lpstr>Courier New</vt:lpstr>
      <vt:lpstr>Symbol</vt:lpstr>
      <vt:lpstr>UCRTemplate_blue</vt:lpstr>
      <vt:lpstr>1_Default Design</vt:lpstr>
      <vt:lpstr>Microsoft Clip Gallery</vt:lpstr>
      <vt:lpstr>Teaching Procedures</vt:lpstr>
      <vt:lpstr>PowerPoint Presentation</vt:lpstr>
      <vt:lpstr>Teaching Procedures</vt:lpstr>
      <vt:lpstr>COGNITIVE  PHASE</vt:lpstr>
      <vt:lpstr>PowerPoint Presentation</vt:lpstr>
      <vt:lpstr>PowerPoint Presentation</vt:lpstr>
      <vt:lpstr>PowerPoint Presentation</vt:lpstr>
      <vt:lpstr>DEVELOPMENTAL  PHASE</vt:lpstr>
      <vt:lpstr>Developmental Phase</vt:lpstr>
      <vt:lpstr>Developmental Phase</vt:lpstr>
      <vt:lpstr>AUTOMATED  PHASE</vt:lpstr>
      <vt:lpstr>Automated Phase</vt:lpstr>
      <vt:lpstr>Automated Phase</vt:lpstr>
      <vt:lpstr>Teaching Procedures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“EBM Rx”: An Initial Experience with an  Evidence-Based  Learning Prescription</dc:title>
  <dc:creator>Elizabeth Morrison, MD, MSED</dc:creator>
  <cp:lastModifiedBy>Ross French</cp:lastModifiedBy>
  <cp:revision>148</cp:revision>
  <dcterms:created xsi:type="dcterms:W3CDTF">2000-04-16T00:19:50Z</dcterms:created>
  <dcterms:modified xsi:type="dcterms:W3CDTF">2018-04-02T21:24:07Z</dcterms:modified>
</cp:coreProperties>
</file>