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-14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3716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000" b="1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Bedside </a:t>
            </a:r>
            <a:r>
              <a:rPr lang="en-US" sz="9000" b="1" smtClean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Teaching</a:t>
            </a:r>
            <a:endParaRPr lang="en-US" sz="9000" b="1" dirty="0">
              <a:solidFill>
                <a:srgbClr val="FFFFFF"/>
              </a:solidFill>
              <a:effectLst>
                <a:outerShdw blurRad="30000" dist="30000" dir="2700000">
                  <a:srgbClr val="000000">
                    <a:alpha val="30000"/>
                  </a:srgbClr>
                </a:outerShdw>
              </a:effectLst>
              <a:latin typeface="Alice-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Monash University - https://www.flickr.com/photos/50357943@N08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4008"/>
            <a:ext cx="13004800" cy="2363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81450"/>
            <a:ext cx="13004800" cy="21488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100" b="1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DEBRIEFING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MDGovpics - https://www.flickr.com/photos/64018555@N03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9202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2600" b="1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EDUCATION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936240"/>
            <a:ext cx="12496800" cy="4555439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0400"/>
              </a:lnSpc>
              <a:buFont typeface="Alice-Regular"/>
              <a:buChar char="•"/>
            </a:pPr>
            <a:r>
              <a:rPr lang="en-US" sz="6900" b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Readings</a:t>
            </a:r>
          </a:p>
          <a:p>
            <a:pPr marL="762000" indent="-762000" algn="l">
              <a:lnSpc>
                <a:spcPct val="110400"/>
              </a:lnSpc>
              <a:buFont typeface="Alice-Regular"/>
              <a:buChar char="•"/>
            </a:pPr>
            <a:r>
              <a:rPr lang="en-US" sz="6900" b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Computer resources</a:t>
            </a:r>
          </a:p>
          <a:p>
            <a:pPr marL="762000" indent="-762000" algn="l">
              <a:lnSpc>
                <a:spcPct val="110400"/>
              </a:lnSpc>
              <a:buFont typeface="Alice-Regular"/>
              <a:buChar char="•"/>
            </a:pPr>
            <a:r>
              <a:rPr lang="en-US" sz="6900" b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Consultants</a:t>
            </a:r>
          </a:p>
          <a:p>
            <a:pPr marL="762000" indent="-762000" algn="l">
              <a:lnSpc>
                <a:spcPct val="110400"/>
              </a:lnSpc>
              <a:buFont typeface="Alice-Regular"/>
              <a:buChar char="•"/>
            </a:pPr>
            <a:r>
              <a:rPr lang="en-US" sz="6900" b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Other 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RichGrundy - https://www.flickr.com/photos/32888907@N03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5280"/>
            <a:ext cx="13004800" cy="1463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45280"/>
            <a:ext cx="13004800" cy="1463040"/>
          </a:xfrm>
          <a:prstGeom prst="rect">
            <a:avLst/>
          </a:prstGeom>
        </p:spPr>
        <p:txBody>
          <a:bodyPr wrap="square" lIns="254000" tIns="254000" rIns="254000" bIns="254000" anchor="ctr">
            <a:normAutofit lnSpcReduction="10000"/>
          </a:bodyPr>
          <a:lstStyle/>
          <a:p>
            <a:pPr algn="ctr"/>
            <a:r>
              <a:rPr lang="en-US" sz="6800" b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LEVELS OF UNDERSTANDING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koalazymonkey - https://www.flickr.com/photos/9544998@N04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121412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12141200" cy="73914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By the end of the session, you should be able to:</a:t>
            </a:r>
          </a:p>
          <a:p>
            <a:pPr lvl="0"/>
            <a:r>
              <a:rPr lang="en-US" sz="4400" dirty="0">
                <a:solidFill>
                  <a:schemeClr val="bg1"/>
                </a:solidFill>
              </a:rPr>
              <a:t>Define the elements of the BEDSIDE approach to bedside teaching.</a:t>
            </a:r>
          </a:p>
          <a:p>
            <a:pPr lvl="0"/>
            <a:r>
              <a:rPr lang="en-US" sz="4400" dirty="0">
                <a:solidFill>
                  <a:schemeClr val="bg1"/>
                </a:solidFill>
              </a:rPr>
              <a:t>Practice teaching at the bedside and personalize the BEDSIDE approach by participating in a simulation exercise.</a:t>
            </a:r>
          </a:p>
          <a:p>
            <a:pPr lvl="0"/>
            <a:r>
              <a:rPr lang="en-US" sz="4400" dirty="0">
                <a:solidFill>
                  <a:schemeClr val="bg1"/>
                </a:solidFill>
              </a:rPr>
              <a:t>Employ effective bedside teaching techniques.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5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12700"/>
            <a:ext cx="0" cy="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827520"/>
            <a:ext cx="13004800" cy="2926080"/>
          </a:xfrm>
          <a:prstGeom prst="rect">
            <a:avLst/>
          </a:prstGeom>
          <a:solidFill>
            <a:srgbClr val="026287"/>
          </a:solidFill>
        </p:spPr>
        <p:txBody>
          <a:bodyPr wrap="square" lIns="254000" tIns="254000" rIns="254000" bIns="254000" anchor="ctr">
            <a:normAutofit fontScale="92500"/>
          </a:bodyPr>
          <a:lstStyle/>
          <a:p>
            <a:pPr algn="ctr"/>
            <a:r>
              <a:rPr lang="en-US" sz="5600" b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After participating in this session,residents will be able to conduct a teaching session at the bedside.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Foomandoonian - https://www.flickr.com/photos/38677669@N00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0"/>
            <a:ext cx="13004800" cy="12192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3600" b="1" dirty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The “BEDSIDE” Approach to Bedside Teaching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1600200"/>
            <a:ext cx="12420600" cy="6698183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 marL="762000" indent="-762000" algn="l">
              <a:lnSpc>
                <a:spcPct val="107200"/>
              </a:lnSpc>
              <a:buFont typeface="Alice-Regular"/>
              <a:buChar char="•"/>
            </a:pPr>
            <a:r>
              <a:rPr lang="en-US" sz="6700" b="0" dirty="0">
                <a:solidFill>
                  <a:srgbClr val="FF0000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B</a:t>
            </a:r>
            <a:r>
              <a:rPr lang="en-US" sz="6700" b="0" dirty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riefing</a:t>
            </a:r>
            <a:endParaRPr lang="en-US" sz="6700" dirty="0">
              <a:solidFill>
                <a:srgbClr val="FFFFFF"/>
              </a:solidFill>
              <a:effectLst>
                <a:outerShdw blurRad="30000" dist="30000" dir="2700000">
                  <a:srgbClr val="000000">
                    <a:alpha val="30000"/>
                  </a:srgbClr>
                </a:outerShdw>
              </a:effectLst>
              <a:latin typeface="Alice-Regular"/>
            </a:endParaRPr>
          </a:p>
          <a:p>
            <a:pPr marL="762000" indent="-762000" algn="l">
              <a:lnSpc>
                <a:spcPct val="107200"/>
              </a:lnSpc>
              <a:buFont typeface="Alice-Regular"/>
              <a:buChar char="•"/>
            </a:pPr>
            <a:r>
              <a:rPr lang="en-US" sz="6700" b="0" dirty="0">
                <a:solidFill>
                  <a:srgbClr val="FF0000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E</a:t>
            </a:r>
            <a:r>
              <a:rPr lang="en-US" sz="6700" b="0" dirty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xpectations</a:t>
            </a:r>
          </a:p>
          <a:p>
            <a:pPr marL="762000" indent="-762000" algn="l">
              <a:lnSpc>
                <a:spcPct val="107200"/>
              </a:lnSpc>
              <a:buFont typeface="Alice-Regular"/>
              <a:buChar char="•"/>
            </a:pPr>
            <a:r>
              <a:rPr lang="en-US" sz="6700" b="0" dirty="0">
                <a:solidFill>
                  <a:srgbClr val="FF0000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D</a:t>
            </a:r>
            <a:r>
              <a:rPr lang="en-US" sz="6700" b="0" dirty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emonstration</a:t>
            </a:r>
          </a:p>
          <a:p>
            <a:pPr marL="762000" indent="-762000" algn="l">
              <a:lnSpc>
                <a:spcPct val="107200"/>
              </a:lnSpc>
              <a:buFont typeface="Alice-Regular"/>
              <a:buChar char="•"/>
            </a:pPr>
            <a:r>
              <a:rPr lang="en-US" sz="6700" b="0" dirty="0">
                <a:solidFill>
                  <a:srgbClr val="FF0000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S</a:t>
            </a:r>
            <a:r>
              <a:rPr lang="en-US" sz="6700" b="0" dirty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pecific feedback</a:t>
            </a:r>
            <a:endParaRPr lang="en-US" sz="6700" dirty="0">
              <a:solidFill>
                <a:srgbClr val="FFFFFF"/>
              </a:solidFill>
              <a:effectLst>
                <a:outerShdw blurRad="30000" dist="30000" dir="2700000">
                  <a:srgbClr val="000000">
                    <a:alpha val="30000"/>
                  </a:srgbClr>
                </a:outerShdw>
              </a:effectLst>
              <a:latin typeface="Alice-Regular"/>
            </a:endParaRPr>
          </a:p>
          <a:p>
            <a:pPr marL="762000" indent="-762000" algn="l">
              <a:lnSpc>
                <a:spcPct val="107200"/>
              </a:lnSpc>
              <a:buFont typeface="Alice-Regular"/>
              <a:buChar char="•"/>
            </a:pPr>
            <a:r>
              <a:rPr lang="en-US" sz="6700" b="0" dirty="0">
                <a:solidFill>
                  <a:srgbClr val="FF0000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I</a:t>
            </a:r>
            <a:r>
              <a:rPr lang="en-US" sz="6700" b="0" dirty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nclusion of micro skills</a:t>
            </a:r>
          </a:p>
          <a:p>
            <a:pPr marL="762000" indent="-762000" algn="l">
              <a:lnSpc>
                <a:spcPct val="107200"/>
              </a:lnSpc>
              <a:buFont typeface="Alice-Regular"/>
              <a:buChar char="•"/>
            </a:pPr>
            <a:r>
              <a:rPr lang="en-US" sz="6700" b="0" dirty="0">
                <a:solidFill>
                  <a:srgbClr val="FF0000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D</a:t>
            </a:r>
            <a:r>
              <a:rPr lang="en-US" sz="6700" b="0" dirty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ebriefing</a:t>
            </a:r>
          </a:p>
          <a:p>
            <a:pPr marL="762000" indent="-762000" algn="l">
              <a:lnSpc>
                <a:spcPct val="107200"/>
              </a:lnSpc>
              <a:buFont typeface="Alice-Regular"/>
              <a:buChar char="•"/>
            </a:pPr>
            <a:r>
              <a:rPr lang="en-US" sz="6700" b="0" dirty="0">
                <a:solidFill>
                  <a:srgbClr val="FF0000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E</a:t>
            </a:r>
            <a:r>
              <a:rPr lang="en-US" sz="6700" b="0" dirty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ducation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Antonio TwizShiz Edward - https://www.flickr.com/photos/16082542@N00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9202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2600" b="1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BRIEFING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936240"/>
            <a:ext cx="12496800" cy="569112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0400"/>
              </a:lnSpc>
              <a:buFont typeface="Alice-Regular"/>
              <a:buChar char="•"/>
            </a:pPr>
            <a:r>
              <a:rPr lang="en-US" sz="6900" b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Prepare the learner(s) before 	meeting with the patient:</a:t>
            </a:r>
          </a:p>
          <a:p>
            <a:pPr marL="762000" indent="-762000" algn="l">
              <a:lnSpc>
                <a:spcPct val="110400"/>
              </a:lnSpc>
              <a:buFont typeface="Alice-Regular"/>
              <a:buChar char="•"/>
            </a:pPr>
            <a:r>
              <a:rPr lang="en-US" sz="6900" b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Prepare the patient, explain roles.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joncandy - https://www.flickr.com/photos/37195744@N03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6002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0500" b="1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EXPECTATIONS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616200"/>
            <a:ext cx="12496800" cy="5691124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0400"/>
              </a:lnSpc>
              <a:buFont typeface="Alice-Regular"/>
              <a:buChar char="•"/>
            </a:pPr>
            <a:r>
              <a:rPr lang="en-US" sz="6900" b="0" dirty="0">
                <a:solidFill>
                  <a:srgbClr val="FF0000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What</a:t>
            </a:r>
            <a:r>
              <a:rPr lang="en-US" sz="6900" b="0" dirty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 are the learner’s learning goals?  Your goals for learner?</a:t>
            </a:r>
          </a:p>
          <a:p>
            <a:pPr marL="762000" indent="-762000" algn="l">
              <a:lnSpc>
                <a:spcPct val="110400"/>
              </a:lnSpc>
              <a:buFont typeface="Alice-Regular"/>
              <a:buChar char="•"/>
            </a:pPr>
            <a:r>
              <a:rPr lang="en-US" sz="6900" b="0" dirty="0">
                <a:solidFill>
                  <a:srgbClr val="FF0000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Why</a:t>
            </a:r>
            <a:r>
              <a:rPr lang="en-US" sz="6900" b="0" dirty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 learn this particular topic today?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Jeff Kubina - https://www.flickr.com/photos/95118988@N00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6936"/>
            <a:ext cx="13004800" cy="1626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60850"/>
            <a:ext cx="13004800" cy="14782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700" b="1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DEMONSTRATION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Alex E. Proimos - https://www.flickr.com/photos/34120957@N04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9190"/>
            <a:ext cx="13004800" cy="83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81450"/>
            <a:ext cx="13004800" cy="21488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0" y="6257290"/>
            <a:ext cx="13004800" cy="7620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000" b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SPECIFIC AND LEARNER CENTERED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giulia.forsythe - https://www.flickr.com/photos/59217476@N00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8229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400" b="1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INCLUSION OF MICROSKILLS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1838960"/>
            <a:ext cx="12496800" cy="7039356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04000"/>
              </a:lnSpc>
              <a:buFont typeface="Alice-Regular"/>
              <a:buChar char="•"/>
            </a:pPr>
            <a:r>
              <a:rPr lang="en-US" sz="6500" b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1. Get a commitment</a:t>
            </a:r>
          </a:p>
          <a:p>
            <a:pPr marL="762000" indent="-762000" algn="l">
              <a:lnSpc>
                <a:spcPct val="104000"/>
              </a:lnSpc>
              <a:buFont typeface="Alice-Regular"/>
              <a:buChar char="•"/>
            </a:pPr>
            <a:r>
              <a:rPr lang="en-US" sz="6500" b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2. Probe for supporting evidence</a:t>
            </a:r>
          </a:p>
          <a:p>
            <a:pPr marL="762000" indent="-762000" algn="l">
              <a:lnSpc>
                <a:spcPct val="104000"/>
              </a:lnSpc>
              <a:buFont typeface="Alice-Regular"/>
              <a:buChar char="•"/>
            </a:pPr>
            <a:r>
              <a:rPr lang="en-US" sz="6500" b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3. Teach general rules</a:t>
            </a:r>
          </a:p>
          <a:p>
            <a:pPr marL="762000" indent="-762000" algn="l">
              <a:lnSpc>
                <a:spcPct val="104000"/>
              </a:lnSpc>
              <a:buFont typeface="Alice-Regular"/>
              <a:buChar char="•"/>
            </a:pPr>
            <a:r>
              <a:rPr lang="en-US" sz="6500" b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4. Reinforce what was done right</a:t>
            </a:r>
          </a:p>
          <a:p>
            <a:pPr marL="762000" indent="-762000" algn="l">
              <a:lnSpc>
                <a:spcPct val="104000"/>
              </a:lnSpc>
              <a:buFont typeface="Alice-Regular"/>
              <a:buChar char="•"/>
            </a:pPr>
            <a:r>
              <a:rPr lang="en-US" sz="6500" b="0">
                <a:solidFill>
                  <a:srgbClr val="FFFFFF"/>
                </a:solidFill>
                <a:effectLst>
                  <a:outerShdw blurRad="30000" dist="30000" dir="2700000">
                    <a:srgbClr val="000000">
                      <a:alpha val="30000"/>
                    </a:srgbClr>
                  </a:outerShdw>
                </a:effectLst>
                <a:latin typeface="Alice-Regular"/>
              </a:rPr>
              <a:t>5. Correct mistakes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Capt Kodak - https://www.flickr.com/photos/35114754@N00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244</Words>
  <Application>Microsoft Office PowerPoint</Application>
  <PresentationFormat>Custom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Learning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Alina Popa</dc:creator>
  <cp:lastModifiedBy>Ross French</cp:lastModifiedBy>
  <cp:revision>7</cp:revision>
  <dcterms:created xsi:type="dcterms:W3CDTF">2006-08-16T00:00:00Z</dcterms:created>
  <dcterms:modified xsi:type="dcterms:W3CDTF">2018-04-02T20:52:42Z</dcterms:modified>
</cp:coreProperties>
</file>