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7" r:id="rId2"/>
    <p:sldId id="272"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3004800" cy="97536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A268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75464" autoAdjust="0"/>
  </p:normalViewPr>
  <p:slideViewPr>
    <p:cSldViewPr>
      <p:cViewPr varScale="1">
        <p:scale>
          <a:sx n="59" d="100"/>
          <a:sy n="59" d="100"/>
        </p:scale>
        <p:origin x="1608"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07.03.2018</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07.03.2018</a:t>
            </a:fld>
            <a:endParaRPr lang="cs-CZ"/>
          </a:p>
        </p:txBody>
      </p:sp>
      <p:sp>
        <p:nvSpPr>
          <p:cNvPr id="4" name="Slide Image Placeholder 3"/>
          <p:cNvSpPr>
            <a:spLocks noGrp="1" noRot="1" noChangeAspect="1"/>
          </p:cNvSpPr>
          <p:nvPr>
            <p:ph type="sldImg" idx="2"/>
          </p:nvPr>
        </p:nvSpPr>
        <p:spPr>
          <a:xfrm>
            <a:off x="2860675" y="512763"/>
            <a:ext cx="342265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Challenges of small-group teaching: 
Teacher must facilitate learning for multiple learners at once.  
These learners may be from different training levels or from different disciplines. 
The senior resident can take the lead even if the attending physician is present.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4</a:t>
            </a:fld>
            <a:endParaRPr lang="cs-CZ"/>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07.03.2018</a:t>
            </a:fld>
            <a:endParaRPr lang="cs-CZ"/>
          </a:p>
        </p:txBody>
      </p:sp>
      <p:sp>
        <p:nvSpPr>
          <p:cNvPr id="4" name="Slide Image Placeholder 3"/>
          <p:cNvSpPr>
            <a:spLocks noGrp="1" noRot="1" noChangeAspect="1"/>
          </p:cNvSpPr>
          <p:nvPr>
            <p:ph type="sldImg" idx="2"/>
          </p:nvPr>
        </p:nvSpPr>
        <p:spPr>
          <a:xfrm>
            <a:off x="2860675" y="512763"/>
            <a:ext cx="342265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Higher-order questions test learners’ ability to synthesize and analyze information.
Example: “Given these physical findings, how would we now alter our differential diagnosis?”
Try to incorporate these “thinking questions” into the discussion.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15</a:t>
            </a:fld>
            <a:endParaRPr lang="cs-CZ"/>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07.03.2018</a:t>
            </a:fld>
            <a:endParaRPr lang="cs-CZ"/>
          </a:p>
        </p:txBody>
      </p:sp>
      <p:sp>
        <p:nvSpPr>
          <p:cNvPr id="4" name="Slide Image Placeholder 3"/>
          <p:cNvSpPr>
            <a:spLocks noGrp="1" noRot="1" noChangeAspect="1"/>
          </p:cNvSpPr>
          <p:nvPr>
            <p:ph type="sldImg" idx="2"/>
          </p:nvPr>
        </p:nvSpPr>
        <p:spPr>
          <a:xfrm>
            <a:off x="2860675" y="512763"/>
            <a:ext cx="342265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Discuss resources for the team’s further learning:
Articles (which you can even bring in)
Online resources
Texts
Tailor your recommendations to learners’ individual training.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16</a:t>
            </a:fld>
            <a:endParaRPr lang="cs-CZ"/>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07.03.2018</a:t>
            </a:fld>
            <a:endParaRPr lang="cs-CZ"/>
          </a:p>
        </p:txBody>
      </p:sp>
      <p:sp>
        <p:nvSpPr>
          <p:cNvPr id="4" name="Slide Image Placeholder 3"/>
          <p:cNvSpPr>
            <a:spLocks noGrp="1" noRot="1" noChangeAspect="1"/>
          </p:cNvSpPr>
          <p:nvPr>
            <p:ph type="sldImg" idx="2"/>
          </p:nvPr>
        </p:nvSpPr>
        <p:spPr>
          <a:xfrm>
            <a:off x="2860675" y="512763"/>
            <a:ext cx="342265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Challenges of small-group teaching: 
Teacher must facilitate learning for multiple learners at once.  
These learners may be from different training levels or from different disciplines. 
The senior resident can take the lead even if the attending physician is present.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5</a:t>
            </a:fld>
            <a:endParaRPr lang="cs-CZ"/>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07.03.2018</a:t>
            </a:fld>
            <a:endParaRPr lang="cs-CZ"/>
          </a:p>
        </p:txBody>
      </p:sp>
      <p:sp>
        <p:nvSpPr>
          <p:cNvPr id="4" name="Slide Image Placeholder 3"/>
          <p:cNvSpPr>
            <a:spLocks noGrp="1" noRot="1" noChangeAspect="1"/>
          </p:cNvSpPr>
          <p:nvPr>
            <p:ph type="sldImg" idx="2"/>
          </p:nvPr>
        </p:nvSpPr>
        <p:spPr>
          <a:xfrm>
            <a:off x="2860675" y="512763"/>
            <a:ext cx="342265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Who are all your learners for this   
   small-group discussion?
 Help create a positive learning 
   climate by ensuring that everyone 
   in the group knows each member’s 
   name, discipline and training level.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8</a:t>
            </a:fld>
            <a:endParaRPr lang="cs-CZ"/>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07.03.2018</a:t>
            </a:fld>
            <a:endParaRPr lang="cs-CZ"/>
          </a:p>
        </p:txBody>
      </p:sp>
      <p:sp>
        <p:nvSpPr>
          <p:cNvPr id="4" name="Slide Image Placeholder 3"/>
          <p:cNvSpPr>
            <a:spLocks noGrp="1" noRot="1" noChangeAspect="1"/>
          </p:cNvSpPr>
          <p:nvPr>
            <p:ph type="sldImg" idx="2"/>
          </p:nvPr>
        </p:nvSpPr>
        <p:spPr>
          <a:xfrm>
            <a:off x="2860675" y="512763"/>
            <a:ext cx="342265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 through questioning.
The “five microskills” model works in group teaching as well as in one-to-one precepting.
Make sure each team member participates in the discussion.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9</a:t>
            </a:fld>
            <a:endParaRPr lang="cs-CZ"/>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07.03.2018</a:t>
            </a:fld>
            <a:endParaRPr lang="cs-CZ"/>
          </a:p>
        </p:txBody>
      </p:sp>
      <p:sp>
        <p:nvSpPr>
          <p:cNvPr id="4" name="Slide Image Placeholder 3"/>
          <p:cNvSpPr>
            <a:spLocks noGrp="1" noRot="1" noChangeAspect="1"/>
          </p:cNvSpPr>
          <p:nvPr>
            <p:ph type="sldImg" idx="2"/>
          </p:nvPr>
        </p:nvSpPr>
        <p:spPr>
          <a:xfrm>
            <a:off x="2860675" y="512763"/>
            <a:ext cx="342265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Briefly establish learning goals for rounds, starting with the learners.
Is there anything they especially want to learn today?
What are your goals for them?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10</a:t>
            </a:fld>
            <a:endParaRPr lang="cs-CZ"/>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07.03.2018</a:t>
            </a:fld>
            <a:endParaRPr lang="cs-CZ"/>
          </a:p>
        </p:txBody>
      </p:sp>
      <p:sp>
        <p:nvSpPr>
          <p:cNvPr id="4" name="Slide Image Placeholder 3"/>
          <p:cNvSpPr>
            <a:spLocks noGrp="1" noRot="1" noChangeAspect="1"/>
          </p:cNvSpPr>
          <p:nvPr>
            <p:ph type="sldImg" idx="2"/>
          </p:nvPr>
        </p:nvSpPr>
        <p:spPr>
          <a:xfrm>
            <a:off x="2860675" y="512763"/>
            <a:ext cx="342265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How can you best organize rounds during the time you have?
Take into account:
The number of patients to present
Other scheduling factors (clinics, etc.)
Learning needs of the team
“Teachable moments”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11</a:t>
            </a:fld>
            <a:endParaRPr lang="cs-CZ"/>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07.03.2018</a:t>
            </a:fld>
            <a:endParaRPr lang="cs-CZ"/>
          </a:p>
        </p:txBody>
      </p:sp>
      <p:sp>
        <p:nvSpPr>
          <p:cNvPr id="4" name="Slide Image Placeholder 3"/>
          <p:cNvSpPr>
            <a:spLocks noGrp="1" noRot="1" noChangeAspect="1"/>
          </p:cNvSpPr>
          <p:nvPr>
            <p:ph type="sldImg" idx="2"/>
          </p:nvPr>
        </p:nvSpPr>
        <p:spPr>
          <a:xfrm>
            <a:off x="2860675" y="512763"/>
            <a:ext cx="342265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When learners present, have team listen without interruption.
Set guidelines for presentations:
Level of detail for new patients
Ongoing patients: one-sentence case summary, overnight progress, problem list review with today’s plans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12</a:t>
            </a:fld>
            <a:endParaRPr lang="cs-CZ"/>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07.03.2018</a:t>
            </a:fld>
            <a:endParaRPr lang="cs-CZ"/>
          </a:p>
        </p:txBody>
      </p:sp>
      <p:sp>
        <p:nvSpPr>
          <p:cNvPr id="4" name="Slide Image Placeholder 3"/>
          <p:cNvSpPr>
            <a:spLocks noGrp="1" noRot="1" noChangeAspect="1"/>
          </p:cNvSpPr>
          <p:nvPr>
            <p:ph type="sldImg" idx="2"/>
          </p:nvPr>
        </p:nvSpPr>
        <p:spPr>
          <a:xfrm>
            <a:off x="2860675" y="512763"/>
            <a:ext cx="342265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Use the five “microskills” to 
   maximize teachable moments:
1.Get a commitment
2.Probe for supporting evidence
3.Teach general rules
4.Reinforce what was done right
5.Correct mistakes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13</a:t>
            </a:fld>
            <a:endParaRPr lang="cs-CZ"/>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07.03.2018</a:t>
            </a:fld>
            <a:endParaRPr lang="cs-CZ"/>
          </a:p>
        </p:txBody>
      </p:sp>
      <p:sp>
        <p:nvSpPr>
          <p:cNvPr id="4" name="Slide Image Placeholder 3"/>
          <p:cNvSpPr>
            <a:spLocks noGrp="1" noRot="1" noChangeAspect="1"/>
          </p:cNvSpPr>
          <p:nvPr>
            <p:ph type="sldImg" idx="2"/>
          </p:nvPr>
        </p:nvSpPr>
        <p:spPr>
          <a:xfrm>
            <a:off x="2860675" y="512763"/>
            <a:ext cx="342265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Lower-order questions test learners’ recall of factual information.
Example: “What is Murphy’s sign?”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14</a:t>
            </a:fld>
            <a:endParaRPr lang="cs-C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3/7/2018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3004800" cy="9753600"/>
          </a:xfrm>
          <a:prstGeom prst="rect">
            <a:avLst/>
          </a:prstGeom>
        </p:spPr>
      </p:pic>
      <p:pic>
        <p:nvPicPr>
          <p:cNvPr id="3" name="Picture 2"/>
          <p:cNvPicPr>
            <a:picLocks noChangeAspect="1"/>
          </p:cNvPicPr>
          <p:nvPr/>
        </p:nvPicPr>
        <p:blipFill>
          <a:blip r:embed="rId3"/>
          <a:stretch>
            <a:fillRect/>
          </a:stretch>
        </p:blipFill>
        <p:spPr>
          <a:xfrm>
            <a:off x="0" y="3994912"/>
            <a:ext cx="13004800" cy="2078736"/>
          </a:xfrm>
          <a:prstGeom prst="rect">
            <a:avLst/>
          </a:prstGeom>
        </p:spPr>
      </p:pic>
      <p:sp>
        <p:nvSpPr>
          <p:cNvPr id="4" name="TextBox 3"/>
          <p:cNvSpPr txBox="1"/>
          <p:nvPr/>
        </p:nvSpPr>
        <p:spPr>
          <a:xfrm>
            <a:off x="0" y="4089400"/>
            <a:ext cx="13004800" cy="1889760"/>
          </a:xfrm>
          <a:prstGeom prst="rect">
            <a:avLst/>
          </a:prstGeom>
        </p:spPr>
        <p:txBody>
          <a:bodyPr wrap="none" lIns="254000" tIns="0" rIns="254000" bIns="0" anchor="t"/>
          <a:lstStyle/>
          <a:p>
            <a:pPr algn="ctr"/>
            <a:r>
              <a:rPr lang="en-US" sz="12400" b="1">
                <a:solidFill>
                  <a:srgbClr val="FFFFFF"/>
                </a:solidFill>
                <a:effectLst>
                  <a:outerShdw blurRad="100000" dist="20000" dir="2700000">
                    <a:srgbClr val="000000">
                      <a:alpha val="50000"/>
                    </a:srgbClr>
                  </a:outerShdw>
                </a:effectLst>
                <a:latin typeface="Quicksand"/>
              </a:rPr>
              <a:t>WORK ROUNDS</a:t>
            </a:r>
          </a:p>
        </p:txBody>
      </p:sp>
      <p:sp>
        <p:nvSpPr>
          <p:cNvPr id="5" name="TextBox 4"/>
          <p:cNvSpPr txBox="1"/>
          <p:nvPr/>
        </p:nvSpPr>
        <p:spPr>
          <a:xfrm>
            <a:off x="0" y="9626600"/>
            <a:ext cx="13004800" cy="121920"/>
          </a:xfrm>
          <a:prstGeom prst="rect">
            <a:avLst/>
          </a:prstGeom>
        </p:spPr>
        <p:txBody>
          <a:bodyPr wrap="none" lIns="254000" tIns="0" rIns="254000" bIns="0" anchor="t"/>
          <a:lstStyle/>
          <a:p>
            <a:pPr algn="l"/>
            <a:r>
              <a:rPr lang="en-US" sz="800" b="1">
                <a:solidFill>
                  <a:srgbClr val="FFFFFF"/>
                </a:solidFill>
                <a:latin typeface="Calibri"/>
              </a:rPr>
              <a:t>cc: JD Hancock - https://www.flickr.com/photos/83346641@N00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13004800" cy="9753600"/>
          </a:xfrm>
          <a:prstGeom prst="rect">
            <a:avLst/>
          </a:prstGeom>
        </p:spPr>
      </p:pic>
      <p:pic>
        <p:nvPicPr>
          <p:cNvPr id="3" name="Picture 2"/>
          <p:cNvPicPr>
            <a:picLocks noChangeAspect="1"/>
          </p:cNvPicPr>
          <p:nvPr/>
        </p:nvPicPr>
        <p:blipFill>
          <a:blip r:embed="rId4"/>
          <a:stretch>
            <a:fillRect/>
          </a:stretch>
        </p:blipFill>
        <p:spPr>
          <a:xfrm>
            <a:off x="0" y="0"/>
            <a:ext cx="13004800" cy="2743200"/>
          </a:xfrm>
          <a:prstGeom prst="rect">
            <a:avLst/>
          </a:prstGeom>
        </p:spPr>
      </p:pic>
      <p:pic>
        <p:nvPicPr>
          <p:cNvPr id="4" name="Picture 3"/>
          <p:cNvPicPr>
            <a:picLocks noChangeAspect="1"/>
          </p:cNvPicPr>
          <p:nvPr/>
        </p:nvPicPr>
        <p:blipFill>
          <a:blip r:embed="rId4"/>
          <a:stretch>
            <a:fillRect/>
          </a:stretch>
        </p:blipFill>
        <p:spPr>
          <a:xfrm>
            <a:off x="0" y="0"/>
            <a:ext cx="13004800" cy="2743200"/>
          </a:xfrm>
          <a:prstGeom prst="rect">
            <a:avLst/>
          </a:prstGeom>
        </p:spPr>
      </p:pic>
      <p:sp>
        <p:nvSpPr>
          <p:cNvPr id="5" name="TextBox 4"/>
          <p:cNvSpPr txBox="1"/>
          <p:nvPr/>
        </p:nvSpPr>
        <p:spPr>
          <a:xfrm>
            <a:off x="0" y="0"/>
            <a:ext cx="13004800" cy="2743200"/>
          </a:xfrm>
          <a:prstGeom prst="rect">
            <a:avLst/>
          </a:prstGeom>
        </p:spPr>
        <p:txBody>
          <a:bodyPr wrap="none" lIns="254000" tIns="0" rIns="254000" bIns="0" anchor="t"/>
          <a:lstStyle/>
          <a:p>
            <a:pPr algn="ctr"/>
            <a:r>
              <a:rPr lang="en-US" sz="18000" b="1" dirty="0">
                <a:solidFill>
                  <a:srgbClr val="92D050"/>
                </a:solidFill>
                <a:effectLst>
                  <a:outerShdw blurRad="100000" dist="20000" dir="2700000">
                    <a:srgbClr val="000000">
                      <a:alpha val="50000"/>
                    </a:srgbClr>
                  </a:outerShdw>
                </a:effectLst>
                <a:latin typeface="Quicksand"/>
              </a:rPr>
              <a:t>N</a:t>
            </a:r>
            <a:r>
              <a:rPr lang="en-US" sz="18000" b="1" dirty="0">
                <a:solidFill>
                  <a:srgbClr val="FFFFFF"/>
                </a:solidFill>
                <a:effectLst>
                  <a:outerShdw blurRad="100000" dist="20000" dir="2700000">
                    <a:srgbClr val="000000">
                      <a:alpha val="50000"/>
                    </a:srgbClr>
                  </a:outerShdw>
                </a:effectLst>
                <a:latin typeface="Quicksand"/>
              </a:rPr>
              <a:t>EEDS</a:t>
            </a:r>
          </a:p>
        </p:txBody>
      </p:sp>
      <p:sp>
        <p:nvSpPr>
          <p:cNvPr id="6" name="TextBox 5"/>
          <p:cNvSpPr txBox="1"/>
          <p:nvPr/>
        </p:nvSpPr>
        <p:spPr>
          <a:xfrm>
            <a:off x="0" y="9626600"/>
            <a:ext cx="13004800" cy="121920"/>
          </a:xfrm>
          <a:prstGeom prst="rect">
            <a:avLst/>
          </a:prstGeom>
        </p:spPr>
        <p:txBody>
          <a:bodyPr wrap="none" lIns="254000" tIns="0" rIns="254000" bIns="0" anchor="t"/>
          <a:lstStyle/>
          <a:p>
            <a:pPr algn="l"/>
            <a:r>
              <a:rPr lang="en-US" sz="800" b="1">
                <a:solidFill>
                  <a:srgbClr val="FFFFFF"/>
                </a:solidFill>
                <a:latin typeface="Calibri"/>
              </a:rPr>
              <a:t>cc: eschipul - https://www.flickr.com/photos/16638697@N00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13004800" cy="9753600"/>
          </a:xfrm>
          <a:prstGeom prst="rect">
            <a:avLst/>
          </a:prstGeom>
        </p:spPr>
      </p:pic>
      <p:pic>
        <p:nvPicPr>
          <p:cNvPr id="3" name="Picture 2"/>
          <p:cNvPicPr>
            <a:picLocks noChangeAspect="1"/>
          </p:cNvPicPr>
          <p:nvPr/>
        </p:nvPicPr>
        <p:blipFill>
          <a:blip r:embed="rId4"/>
          <a:stretch>
            <a:fillRect/>
          </a:stretch>
        </p:blipFill>
        <p:spPr>
          <a:xfrm>
            <a:off x="0" y="0"/>
            <a:ext cx="13004800" cy="1889760"/>
          </a:xfrm>
          <a:prstGeom prst="rect">
            <a:avLst/>
          </a:prstGeom>
        </p:spPr>
      </p:pic>
      <p:pic>
        <p:nvPicPr>
          <p:cNvPr id="4" name="Picture 3"/>
          <p:cNvPicPr>
            <a:picLocks noChangeAspect="1"/>
          </p:cNvPicPr>
          <p:nvPr/>
        </p:nvPicPr>
        <p:blipFill>
          <a:blip r:embed="rId4"/>
          <a:stretch>
            <a:fillRect/>
          </a:stretch>
        </p:blipFill>
        <p:spPr>
          <a:xfrm>
            <a:off x="0" y="0"/>
            <a:ext cx="13004800" cy="1889760"/>
          </a:xfrm>
          <a:prstGeom prst="rect">
            <a:avLst/>
          </a:prstGeom>
        </p:spPr>
      </p:pic>
      <p:sp>
        <p:nvSpPr>
          <p:cNvPr id="5" name="TextBox 4"/>
          <p:cNvSpPr txBox="1"/>
          <p:nvPr/>
        </p:nvSpPr>
        <p:spPr>
          <a:xfrm>
            <a:off x="0" y="0"/>
            <a:ext cx="13004800" cy="1889760"/>
          </a:xfrm>
          <a:prstGeom prst="rect">
            <a:avLst/>
          </a:prstGeom>
        </p:spPr>
        <p:txBody>
          <a:bodyPr wrap="none" lIns="254000" tIns="0" rIns="254000" bIns="0" anchor="t"/>
          <a:lstStyle/>
          <a:p>
            <a:pPr algn="ctr"/>
            <a:r>
              <a:rPr lang="en-US" sz="12400" b="1" dirty="0">
                <a:solidFill>
                  <a:srgbClr val="FFFF00"/>
                </a:solidFill>
                <a:effectLst>
                  <a:outerShdw blurRad="100000" dist="20000" dir="2700000">
                    <a:srgbClr val="000000">
                      <a:alpha val="50000"/>
                    </a:srgbClr>
                  </a:outerShdw>
                </a:effectLst>
                <a:latin typeface="Quicksand"/>
              </a:rPr>
              <a:t>O</a:t>
            </a:r>
            <a:r>
              <a:rPr lang="en-US" sz="12400" b="1" dirty="0">
                <a:solidFill>
                  <a:srgbClr val="FFFFFF"/>
                </a:solidFill>
                <a:effectLst>
                  <a:outerShdw blurRad="100000" dist="20000" dir="2700000">
                    <a:srgbClr val="000000">
                      <a:alpha val="50000"/>
                    </a:srgbClr>
                  </a:outerShdw>
                </a:effectLst>
                <a:latin typeface="Quicksand"/>
              </a:rPr>
              <a:t>RGANIZATION</a:t>
            </a:r>
          </a:p>
        </p:txBody>
      </p:sp>
      <p:sp>
        <p:nvSpPr>
          <p:cNvPr id="6" name="TextBox 5"/>
          <p:cNvSpPr txBox="1"/>
          <p:nvPr/>
        </p:nvSpPr>
        <p:spPr>
          <a:xfrm>
            <a:off x="0" y="9626600"/>
            <a:ext cx="13004800" cy="121920"/>
          </a:xfrm>
          <a:prstGeom prst="rect">
            <a:avLst/>
          </a:prstGeom>
        </p:spPr>
        <p:txBody>
          <a:bodyPr wrap="none" lIns="254000" tIns="0" rIns="254000" bIns="0" anchor="t"/>
          <a:lstStyle/>
          <a:p>
            <a:pPr algn="l"/>
            <a:r>
              <a:rPr lang="en-US" sz="800" b="1">
                <a:solidFill>
                  <a:srgbClr val="FFFFFF"/>
                </a:solidFill>
                <a:latin typeface="Calibri"/>
              </a:rPr>
              <a:t>cc: Chiot's Run - https://www.flickr.com/photos/34912142@N03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13004800" cy="9753600"/>
          </a:xfrm>
          <a:prstGeom prst="rect">
            <a:avLst/>
          </a:prstGeom>
        </p:spPr>
      </p:pic>
      <p:pic>
        <p:nvPicPr>
          <p:cNvPr id="3" name="Picture 2"/>
          <p:cNvPicPr>
            <a:picLocks noChangeAspect="1"/>
          </p:cNvPicPr>
          <p:nvPr/>
        </p:nvPicPr>
        <p:blipFill>
          <a:blip r:embed="rId4"/>
          <a:stretch>
            <a:fillRect/>
          </a:stretch>
        </p:blipFill>
        <p:spPr>
          <a:xfrm>
            <a:off x="0" y="0"/>
            <a:ext cx="13004800" cy="1950720"/>
          </a:xfrm>
          <a:prstGeom prst="rect">
            <a:avLst/>
          </a:prstGeom>
        </p:spPr>
      </p:pic>
      <p:pic>
        <p:nvPicPr>
          <p:cNvPr id="4" name="Picture 3"/>
          <p:cNvPicPr>
            <a:picLocks noChangeAspect="1"/>
          </p:cNvPicPr>
          <p:nvPr/>
        </p:nvPicPr>
        <p:blipFill>
          <a:blip r:embed="rId4"/>
          <a:stretch>
            <a:fillRect/>
          </a:stretch>
        </p:blipFill>
        <p:spPr>
          <a:xfrm>
            <a:off x="0" y="0"/>
            <a:ext cx="13004800" cy="1950720"/>
          </a:xfrm>
          <a:prstGeom prst="rect">
            <a:avLst/>
          </a:prstGeom>
        </p:spPr>
      </p:pic>
      <p:sp>
        <p:nvSpPr>
          <p:cNvPr id="5" name="TextBox 4"/>
          <p:cNvSpPr txBox="1"/>
          <p:nvPr/>
        </p:nvSpPr>
        <p:spPr>
          <a:xfrm>
            <a:off x="0" y="0"/>
            <a:ext cx="13004800" cy="1950720"/>
          </a:xfrm>
          <a:prstGeom prst="rect">
            <a:avLst/>
          </a:prstGeom>
        </p:spPr>
        <p:txBody>
          <a:bodyPr wrap="none" lIns="254000" tIns="0" rIns="254000" bIns="0" anchor="t"/>
          <a:lstStyle/>
          <a:p>
            <a:pPr algn="ctr"/>
            <a:r>
              <a:rPr lang="en-US" sz="12800" b="1" dirty="0">
                <a:solidFill>
                  <a:srgbClr val="FFC000"/>
                </a:solidFill>
                <a:effectLst>
                  <a:outerShdw blurRad="100000" dist="20000" dir="2700000">
                    <a:srgbClr val="000000">
                      <a:alpha val="50000"/>
                    </a:srgbClr>
                  </a:outerShdw>
                </a:effectLst>
                <a:latin typeface="Quicksand"/>
              </a:rPr>
              <a:t>P</a:t>
            </a:r>
            <a:r>
              <a:rPr lang="en-US" sz="12800" b="1" dirty="0">
                <a:solidFill>
                  <a:srgbClr val="FFFFFF"/>
                </a:solidFill>
                <a:effectLst>
                  <a:outerShdw blurRad="100000" dist="20000" dir="2700000">
                    <a:srgbClr val="000000">
                      <a:alpha val="50000"/>
                    </a:srgbClr>
                  </a:outerShdw>
                </a:effectLst>
                <a:latin typeface="Quicksand"/>
              </a:rPr>
              <a:t>RESENTATION</a:t>
            </a:r>
          </a:p>
        </p:txBody>
      </p:sp>
      <p:sp>
        <p:nvSpPr>
          <p:cNvPr id="6" name="TextBox 5"/>
          <p:cNvSpPr txBox="1"/>
          <p:nvPr/>
        </p:nvSpPr>
        <p:spPr>
          <a:xfrm>
            <a:off x="0" y="9626600"/>
            <a:ext cx="13004800" cy="121920"/>
          </a:xfrm>
          <a:prstGeom prst="rect">
            <a:avLst/>
          </a:prstGeom>
        </p:spPr>
        <p:txBody>
          <a:bodyPr wrap="none" lIns="254000" tIns="0" rIns="254000" bIns="0" anchor="t"/>
          <a:lstStyle/>
          <a:p>
            <a:pPr algn="l"/>
            <a:r>
              <a:rPr lang="en-US" sz="800" b="1">
                <a:solidFill>
                  <a:srgbClr val="FFFFFF"/>
                </a:solidFill>
                <a:latin typeface="Calibri"/>
              </a:rPr>
              <a:t>cc: bengrey - https://www.flickr.com/photos/28196992@N07</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13004800" cy="9753600"/>
          </a:xfrm>
          <a:prstGeom prst="rect">
            <a:avLst/>
          </a:prstGeom>
        </p:spPr>
      </p:pic>
      <p:pic>
        <p:nvPicPr>
          <p:cNvPr id="3" name="Picture 2"/>
          <p:cNvPicPr>
            <a:picLocks noChangeAspect="1"/>
          </p:cNvPicPr>
          <p:nvPr/>
        </p:nvPicPr>
        <p:blipFill>
          <a:blip r:embed="rId4"/>
          <a:stretch>
            <a:fillRect/>
          </a:stretch>
        </p:blipFill>
        <p:spPr>
          <a:xfrm>
            <a:off x="0" y="0"/>
            <a:ext cx="13004800" cy="2560320"/>
          </a:xfrm>
          <a:prstGeom prst="rect">
            <a:avLst/>
          </a:prstGeom>
        </p:spPr>
      </p:pic>
      <p:pic>
        <p:nvPicPr>
          <p:cNvPr id="4" name="Picture 3"/>
          <p:cNvPicPr>
            <a:picLocks noChangeAspect="1"/>
          </p:cNvPicPr>
          <p:nvPr/>
        </p:nvPicPr>
        <p:blipFill>
          <a:blip r:embed="rId4"/>
          <a:stretch>
            <a:fillRect/>
          </a:stretch>
        </p:blipFill>
        <p:spPr>
          <a:xfrm>
            <a:off x="0" y="0"/>
            <a:ext cx="13004800" cy="2560320"/>
          </a:xfrm>
          <a:prstGeom prst="rect">
            <a:avLst/>
          </a:prstGeom>
        </p:spPr>
      </p:pic>
      <p:sp>
        <p:nvSpPr>
          <p:cNvPr id="5" name="TextBox 4"/>
          <p:cNvSpPr txBox="1"/>
          <p:nvPr/>
        </p:nvSpPr>
        <p:spPr>
          <a:xfrm>
            <a:off x="0" y="0"/>
            <a:ext cx="13004800" cy="2560320"/>
          </a:xfrm>
          <a:prstGeom prst="rect">
            <a:avLst/>
          </a:prstGeom>
        </p:spPr>
        <p:txBody>
          <a:bodyPr wrap="none" lIns="254000" tIns="0" rIns="254000" bIns="0" anchor="t"/>
          <a:lstStyle/>
          <a:p>
            <a:pPr algn="ctr"/>
            <a:r>
              <a:rPr lang="en-US" sz="16800" b="1" dirty="0">
                <a:solidFill>
                  <a:srgbClr val="FF0000"/>
                </a:solidFill>
                <a:effectLst>
                  <a:outerShdw blurRad="100000" dist="20000" dir="2700000">
                    <a:srgbClr val="000000">
                      <a:alpha val="50000"/>
                    </a:srgbClr>
                  </a:outerShdw>
                </a:effectLst>
                <a:latin typeface="Quicksand"/>
              </a:rPr>
              <a:t>Q</a:t>
            </a:r>
            <a:r>
              <a:rPr lang="en-US" sz="16800" b="1" dirty="0">
                <a:solidFill>
                  <a:srgbClr val="FFFFFF"/>
                </a:solidFill>
                <a:effectLst>
                  <a:outerShdw blurRad="100000" dist="20000" dir="2700000">
                    <a:srgbClr val="000000">
                      <a:alpha val="50000"/>
                    </a:srgbClr>
                  </a:outerShdw>
                </a:effectLst>
                <a:latin typeface="Quicksand"/>
              </a:rPr>
              <a:t>UESTIONS</a:t>
            </a:r>
          </a:p>
        </p:txBody>
      </p:sp>
      <p:sp>
        <p:nvSpPr>
          <p:cNvPr id="6" name="TextBox 5"/>
          <p:cNvSpPr txBox="1"/>
          <p:nvPr/>
        </p:nvSpPr>
        <p:spPr>
          <a:xfrm>
            <a:off x="0" y="9626600"/>
            <a:ext cx="13004800" cy="121920"/>
          </a:xfrm>
          <a:prstGeom prst="rect">
            <a:avLst/>
          </a:prstGeom>
        </p:spPr>
        <p:txBody>
          <a:bodyPr wrap="none" lIns="254000" tIns="0" rIns="254000" bIns="0" anchor="t"/>
          <a:lstStyle/>
          <a:p>
            <a:pPr algn="l"/>
            <a:r>
              <a:rPr lang="en-US" sz="800" b="1">
                <a:solidFill>
                  <a:srgbClr val="FFFFFF"/>
                </a:solidFill>
                <a:latin typeface="Calibri"/>
              </a:rPr>
              <a:t>cc: BAMCorp - https://www.flickr.com/photos/60766987@N00</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13004800" cy="9753600"/>
          </a:xfrm>
          <a:prstGeom prst="rect">
            <a:avLst/>
          </a:prstGeom>
        </p:spPr>
      </p:pic>
      <p:pic>
        <p:nvPicPr>
          <p:cNvPr id="3" name="Picture 2"/>
          <p:cNvPicPr>
            <a:picLocks noChangeAspect="1"/>
          </p:cNvPicPr>
          <p:nvPr/>
        </p:nvPicPr>
        <p:blipFill>
          <a:blip r:embed="rId4"/>
          <a:stretch>
            <a:fillRect/>
          </a:stretch>
        </p:blipFill>
        <p:spPr>
          <a:xfrm>
            <a:off x="0" y="3596640"/>
            <a:ext cx="13004800" cy="3017520"/>
          </a:xfrm>
          <a:prstGeom prst="rect">
            <a:avLst/>
          </a:prstGeom>
        </p:spPr>
      </p:pic>
      <p:sp>
        <p:nvSpPr>
          <p:cNvPr id="4" name="TextBox 3"/>
          <p:cNvSpPr txBox="1"/>
          <p:nvPr/>
        </p:nvSpPr>
        <p:spPr>
          <a:xfrm>
            <a:off x="0" y="3733800"/>
            <a:ext cx="13004800" cy="2743200"/>
          </a:xfrm>
          <a:prstGeom prst="rect">
            <a:avLst/>
          </a:prstGeom>
        </p:spPr>
        <p:txBody>
          <a:bodyPr wrap="none" lIns="254000" tIns="0" rIns="254000" bIns="0" anchor="t"/>
          <a:lstStyle/>
          <a:p>
            <a:pPr algn="ctr"/>
            <a:r>
              <a:rPr lang="en-US" sz="18000" b="1" dirty="0">
                <a:solidFill>
                  <a:srgbClr val="9A2684"/>
                </a:solidFill>
                <a:effectLst>
                  <a:outerShdw blurRad="100000" dist="20000" dir="2700000">
                    <a:srgbClr val="000000">
                      <a:alpha val="50000"/>
                    </a:srgbClr>
                  </a:outerShdw>
                </a:effectLst>
                <a:latin typeface="Quicksand"/>
              </a:rPr>
              <a:t>R</a:t>
            </a:r>
            <a:r>
              <a:rPr lang="en-US" sz="18000" b="1" dirty="0">
                <a:solidFill>
                  <a:srgbClr val="FFFFFF"/>
                </a:solidFill>
                <a:effectLst>
                  <a:outerShdw blurRad="100000" dist="20000" dir="2700000">
                    <a:srgbClr val="000000">
                      <a:alpha val="50000"/>
                    </a:srgbClr>
                  </a:outerShdw>
                </a:effectLst>
                <a:latin typeface="Quicksand"/>
              </a:rPr>
              <a:t>ECALL</a:t>
            </a:r>
          </a:p>
        </p:txBody>
      </p:sp>
      <p:sp>
        <p:nvSpPr>
          <p:cNvPr id="5" name="TextBox 4"/>
          <p:cNvSpPr txBox="1"/>
          <p:nvPr/>
        </p:nvSpPr>
        <p:spPr>
          <a:xfrm>
            <a:off x="0" y="9626600"/>
            <a:ext cx="13004800" cy="121920"/>
          </a:xfrm>
          <a:prstGeom prst="rect">
            <a:avLst/>
          </a:prstGeom>
        </p:spPr>
        <p:txBody>
          <a:bodyPr wrap="none" lIns="254000" tIns="0" rIns="254000" bIns="0" anchor="t"/>
          <a:lstStyle/>
          <a:p>
            <a:pPr algn="l"/>
            <a:r>
              <a:rPr lang="en-US" sz="800" b="1">
                <a:solidFill>
                  <a:srgbClr val="FFFFFF"/>
                </a:solidFill>
                <a:latin typeface="Calibri"/>
              </a:rPr>
              <a:t>cc: Kate~2112 - https://www.flickr.com/photos/50196384@N05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13004800" cy="9753600"/>
          </a:xfrm>
          <a:prstGeom prst="rect">
            <a:avLst/>
          </a:prstGeom>
        </p:spPr>
      </p:pic>
      <p:pic>
        <p:nvPicPr>
          <p:cNvPr id="3" name="Picture 2"/>
          <p:cNvPicPr>
            <a:picLocks noChangeAspect="1"/>
          </p:cNvPicPr>
          <p:nvPr/>
        </p:nvPicPr>
        <p:blipFill>
          <a:blip r:embed="rId4"/>
          <a:stretch>
            <a:fillRect/>
          </a:stretch>
        </p:blipFill>
        <p:spPr>
          <a:xfrm>
            <a:off x="0" y="3596640"/>
            <a:ext cx="13004800" cy="3017520"/>
          </a:xfrm>
          <a:prstGeom prst="rect">
            <a:avLst/>
          </a:prstGeom>
        </p:spPr>
      </p:pic>
      <p:sp>
        <p:nvSpPr>
          <p:cNvPr id="4" name="TextBox 3"/>
          <p:cNvSpPr txBox="1"/>
          <p:nvPr/>
        </p:nvSpPr>
        <p:spPr>
          <a:xfrm>
            <a:off x="0" y="3733800"/>
            <a:ext cx="13004800" cy="2743200"/>
          </a:xfrm>
          <a:prstGeom prst="rect">
            <a:avLst/>
          </a:prstGeom>
        </p:spPr>
        <p:txBody>
          <a:bodyPr wrap="none" lIns="254000" tIns="0" rIns="254000" bIns="0" anchor="t"/>
          <a:lstStyle/>
          <a:p>
            <a:pPr algn="ctr"/>
            <a:r>
              <a:rPr lang="en-US" sz="18000" b="1" dirty="0">
                <a:solidFill>
                  <a:schemeClr val="accent6">
                    <a:lumMod val="75000"/>
                  </a:schemeClr>
                </a:solidFill>
                <a:effectLst>
                  <a:outerShdw blurRad="100000" dist="20000" dir="2700000">
                    <a:srgbClr val="000000">
                      <a:alpha val="50000"/>
                    </a:srgbClr>
                  </a:outerShdw>
                </a:effectLst>
                <a:latin typeface="Quicksand"/>
              </a:rPr>
              <a:t>S</a:t>
            </a:r>
            <a:r>
              <a:rPr lang="en-US" sz="18000" b="1" dirty="0">
                <a:solidFill>
                  <a:srgbClr val="FFFFFF"/>
                </a:solidFill>
                <a:effectLst>
                  <a:outerShdw blurRad="100000" dist="20000" dir="2700000">
                    <a:srgbClr val="000000">
                      <a:alpha val="50000"/>
                    </a:srgbClr>
                  </a:outerShdw>
                </a:effectLst>
                <a:latin typeface="Quicksand"/>
              </a:rPr>
              <a:t>YNTHESIS</a:t>
            </a:r>
          </a:p>
        </p:txBody>
      </p:sp>
      <p:sp>
        <p:nvSpPr>
          <p:cNvPr id="5" name="TextBox 4"/>
          <p:cNvSpPr txBox="1"/>
          <p:nvPr/>
        </p:nvSpPr>
        <p:spPr>
          <a:xfrm>
            <a:off x="0" y="9626600"/>
            <a:ext cx="13004800" cy="121920"/>
          </a:xfrm>
          <a:prstGeom prst="rect">
            <a:avLst/>
          </a:prstGeom>
        </p:spPr>
        <p:txBody>
          <a:bodyPr wrap="none" lIns="254000" tIns="0" rIns="254000" bIns="0" anchor="t"/>
          <a:lstStyle/>
          <a:p>
            <a:pPr algn="l"/>
            <a:r>
              <a:rPr lang="en-US" sz="800" b="1">
                <a:solidFill>
                  <a:srgbClr val="FFFFFF"/>
                </a:solidFill>
                <a:latin typeface="Calibri"/>
              </a:rPr>
              <a:t>cc: Nick in exsilio - https://www.flickr.com/photos/33563858@N00</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13004800" cy="9753600"/>
          </a:xfrm>
          <a:prstGeom prst="rect">
            <a:avLst/>
          </a:prstGeom>
        </p:spPr>
      </p:pic>
      <p:pic>
        <p:nvPicPr>
          <p:cNvPr id="3" name="Picture 2"/>
          <p:cNvPicPr>
            <a:picLocks noChangeAspect="1"/>
          </p:cNvPicPr>
          <p:nvPr/>
        </p:nvPicPr>
        <p:blipFill>
          <a:blip r:embed="rId4"/>
          <a:stretch>
            <a:fillRect/>
          </a:stretch>
        </p:blipFill>
        <p:spPr>
          <a:xfrm>
            <a:off x="0" y="3596640"/>
            <a:ext cx="13004800" cy="3017520"/>
          </a:xfrm>
          <a:prstGeom prst="rect">
            <a:avLst/>
          </a:prstGeom>
        </p:spPr>
      </p:pic>
      <p:sp>
        <p:nvSpPr>
          <p:cNvPr id="4" name="TextBox 3"/>
          <p:cNvSpPr txBox="1"/>
          <p:nvPr/>
        </p:nvSpPr>
        <p:spPr>
          <a:xfrm>
            <a:off x="0" y="3733800"/>
            <a:ext cx="13004800" cy="2743200"/>
          </a:xfrm>
          <a:prstGeom prst="rect">
            <a:avLst/>
          </a:prstGeom>
        </p:spPr>
        <p:txBody>
          <a:bodyPr wrap="none" lIns="254000" tIns="0" rIns="254000" bIns="0" anchor="t"/>
          <a:lstStyle/>
          <a:p>
            <a:pPr algn="ctr"/>
            <a:r>
              <a:rPr lang="en-US" sz="18000" b="1" dirty="0">
                <a:solidFill>
                  <a:srgbClr val="C00000"/>
                </a:solidFill>
                <a:effectLst>
                  <a:outerShdw blurRad="100000" dist="20000" dir="2700000">
                    <a:srgbClr val="000000">
                      <a:alpha val="50000"/>
                    </a:srgbClr>
                  </a:outerShdw>
                </a:effectLst>
                <a:latin typeface="Quicksand"/>
              </a:rPr>
              <a:t>T</a:t>
            </a:r>
            <a:r>
              <a:rPr lang="en-US" sz="18000" b="1" dirty="0">
                <a:solidFill>
                  <a:srgbClr val="FFFFFF"/>
                </a:solidFill>
                <a:effectLst>
                  <a:outerShdw blurRad="100000" dist="20000" dir="2700000">
                    <a:srgbClr val="000000">
                      <a:alpha val="50000"/>
                    </a:srgbClr>
                  </a:outerShdw>
                </a:effectLst>
                <a:latin typeface="Quicksand"/>
              </a:rPr>
              <a:t>EACHING</a:t>
            </a:r>
          </a:p>
        </p:txBody>
      </p:sp>
      <p:sp>
        <p:nvSpPr>
          <p:cNvPr id="5" name="TextBox 4"/>
          <p:cNvSpPr txBox="1"/>
          <p:nvPr/>
        </p:nvSpPr>
        <p:spPr>
          <a:xfrm>
            <a:off x="0" y="9626600"/>
            <a:ext cx="13004800" cy="121920"/>
          </a:xfrm>
          <a:prstGeom prst="rect">
            <a:avLst/>
          </a:prstGeom>
        </p:spPr>
        <p:txBody>
          <a:bodyPr wrap="none" lIns="254000" tIns="0" rIns="254000" bIns="0" anchor="t"/>
          <a:lstStyle/>
          <a:p>
            <a:pPr algn="l"/>
            <a:r>
              <a:rPr lang="en-US" sz="800" b="1">
                <a:solidFill>
                  <a:srgbClr val="FFFFFF"/>
                </a:solidFill>
                <a:latin typeface="Calibri"/>
              </a:rPr>
              <a:t>cc: followthethings.com - https://www.flickr.com/photos/64914918@N03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12141200" cy="1143000"/>
          </a:xfrm>
        </p:spPr>
        <p:txBody>
          <a:bodyPr>
            <a:normAutofit/>
          </a:bodyPr>
          <a:lstStyle/>
          <a:p>
            <a:r>
              <a:rPr lang="en-US" sz="6600" b="1" dirty="0" smtClean="0">
                <a:solidFill>
                  <a:schemeClr val="bg1"/>
                </a:solidFill>
                <a:effectLst>
                  <a:outerShdw blurRad="38100" dist="38100" dir="2700000" algn="tl">
                    <a:srgbClr val="000000">
                      <a:alpha val="43137"/>
                    </a:srgbClr>
                  </a:outerShdw>
                </a:effectLst>
              </a:rPr>
              <a:t>Learning Objectives</a:t>
            </a:r>
            <a:endParaRPr lang="en-US" sz="66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600200"/>
            <a:ext cx="12141200" cy="7239000"/>
          </a:xfrm>
        </p:spPr>
        <p:txBody>
          <a:bodyPr>
            <a:normAutofit/>
          </a:bodyPr>
          <a:lstStyle/>
          <a:p>
            <a:pPr marL="0" indent="0">
              <a:buNone/>
            </a:pPr>
            <a:r>
              <a:rPr lang="en-US" sz="4400" dirty="0">
                <a:solidFill>
                  <a:schemeClr val="bg1"/>
                </a:solidFill>
              </a:rPr>
              <a:t>By the end of this </a:t>
            </a:r>
            <a:r>
              <a:rPr lang="en-US" sz="4400" dirty="0" smtClean="0">
                <a:solidFill>
                  <a:schemeClr val="bg1"/>
                </a:solidFill>
              </a:rPr>
              <a:t>session, you </a:t>
            </a:r>
            <a:r>
              <a:rPr lang="en-US" sz="4400" dirty="0">
                <a:solidFill>
                  <a:schemeClr val="bg1"/>
                </a:solidFill>
              </a:rPr>
              <a:t>will be able to: </a:t>
            </a:r>
          </a:p>
          <a:p>
            <a:pPr lvl="0" fontAlgn="base"/>
            <a:r>
              <a:rPr lang="en-US" sz="4400" dirty="0">
                <a:solidFill>
                  <a:schemeClr val="bg1"/>
                </a:solidFill>
              </a:rPr>
              <a:t>Define the elements of the “LMNOPQRST” approach to work rounds/small group teaching </a:t>
            </a:r>
          </a:p>
          <a:p>
            <a:pPr lvl="0" fontAlgn="base"/>
            <a:r>
              <a:rPr lang="en-US" sz="4400" dirty="0">
                <a:solidFill>
                  <a:schemeClr val="bg1"/>
                </a:solidFill>
              </a:rPr>
              <a:t>Practice work rounds and personalize the “LMNOPQRST” approach by participating in a simulation exercise. </a:t>
            </a:r>
          </a:p>
          <a:p>
            <a:pPr lvl="0" fontAlgn="base"/>
            <a:r>
              <a:rPr lang="en-US" sz="4400" dirty="0">
                <a:solidFill>
                  <a:schemeClr val="bg1"/>
                </a:solidFill>
              </a:rPr>
              <a:t>Employ effective small group teaching techniques   </a:t>
            </a:r>
          </a:p>
          <a:p>
            <a:pPr marL="0" indent="0">
              <a:buNone/>
            </a:pPr>
            <a:endParaRPr lang="en-US" dirty="0"/>
          </a:p>
        </p:txBody>
      </p:sp>
    </p:spTree>
    <p:extLst>
      <p:ext uri="{BB962C8B-B14F-4D97-AF65-F5344CB8AC3E}">
        <p14:creationId xmlns:p14="http://schemas.microsoft.com/office/powerpoint/2010/main" val="11478373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3004800" cy="9753600"/>
          </a:xfrm>
          <a:prstGeom prst="rect">
            <a:avLst/>
          </a:prstGeom>
        </p:spPr>
      </p:pic>
      <p:pic>
        <p:nvPicPr>
          <p:cNvPr id="3" name="Picture 2"/>
          <p:cNvPicPr>
            <a:picLocks noChangeAspect="1"/>
          </p:cNvPicPr>
          <p:nvPr/>
        </p:nvPicPr>
        <p:blipFill>
          <a:blip r:embed="rId3"/>
          <a:stretch>
            <a:fillRect/>
          </a:stretch>
        </p:blipFill>
        <p:spPr>
          <a:xfrm>
            <a:off x="0" y="0"/>
            <a:ext cx="13004800" cy="9753600"/>
          </a:xfrm>
          <a:prstGeom prst="rect">
            <a:avLst/>
          </a:prstGeom>
        </p:spPr>
      </p:pic>
      <p:sp>
        <p:nvSpPr>
          <p:cNvPr id="4" name="TextBox 3"/>
          <p:cNvSpPr txBox="1"/>
          <p:nvPr/>
        </p:nvSpPr>
        <p:spPr>
          <a:xfrm>
            <a:off x="0" y="0"/>
            <a:ext cx="13004800" cy="9753600"/>
          </a:xfrm>
          <a:prstGeom prst="rect">
            <a:avLst/>
          </a:prstGeom>
        </p:spPr>
        <p:txBody>
          <a:bodyPr wrap="square" lIns="254000" tIns="254000" rIns="254000" bIns="254000" anchor="ctr">
            <a:normAutofit/>
          </a:bodyPr>
          <a:lstStyle/>
          <a:p>
            <a:pPr algn="ctr"/>
            <a:r>
              <a:rPr lang="en-US" sz="4800" b="0">
                <a:solidFill>
                  <a:srgbClr val="FFFFFF"/>
                </a:solidFill>
                <a:effectLst>
                  <a:outerShdw blurRad="70000" dist="10000" dir="2700000">
                    <a:srgbClr val="000000">
                      <a:alpha val="75000"/>
                    </a:srgbClr>
                  </a:outerShdw>
                </a:effectLst>
                <a:latin typeface="Quicksand"/>
              </a:rPr>
              <a:t>Residents will be able to lead inpatient work rounds, incorporating teaching appropriate to each learner’s level of training.</a:t>
            </a:r>
          </a:p>
        </p:txBody>
      </p:sp>
      <p:sp>
        <p:nvSpPr>
          <p:cNvPr id="5" name="TextBox 4"/>
          <p:cNvSpPr txBox="1"/>
          <p:nvPr/>
        </p:nvSpPr>
        <p:spPr>
          <a:xfrm>
            <a:off x="0" y="9626600"/>
            <a:ext cx="13004800" cy="121920"/>
          </a:xfrm>
          <a:prstGeom prst="rect">
            <a:avLst/>
          </a:prstGeom>
        </p:spPr>
        <p:txBody>
          <a:bodyPr wrap="none" lIns="254000" tIns="0" rIns="254000" bIns="0" anchor="t"/>
          <a:lstStyle/>
          <a:p>
            <a:pPr algn="l"/>
            <a:r>
              <a:rPr lang="en-US" sz="800" b="1">
                <a:solidFill>
                  <a:srgbClr val="FFFFFF"/>
                </a:solidFill>
                <a:latin typeface="Calibri"/>
              </a:rPr>
              <a:t>cc: mag3737 - https://www.flickr.com/photos/50318388@N00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13004800" cy="9753600"/>
          </a:xfrm>
          <a:prstGeom prst="rect">
            <a:avLst/>
          </a:prstGeom>
        </p:spPr>
      </p:pic>
      <p:pic>
        <p:nvPicPr>
          <p:cNvPr id="3" name="Picture 2"/>
          <p:cNvPicPr>
            <a:picLocks noChangeAspect="1"/>
          </p:cNvPicPr>
          <p:nvPr/>
        </p:nvPicPr>
        <p:blipFill>
          <a:blip r:embed="rId4"/>
          <a:stretch>
            <a:fillRect/>
          </a:stretch>
        </p:blipFill>
        <p:spPr>
          <a:xfrm>
            <a:off x="0" y="4250944"/>
            <a:ext cx="13004800" cy="1475232"/>
          </a:xfrm>
          <a:prstGeom prst="rect">
            <a:avLst/>
          </a:prstGeom>
        </p:spPr>
      </p:pic>
      <p:sp>
        <p:nvSpPr>
          <p:cNvPr id="4" name="TextBox 3"/>
          <p:cNvSpPr txBox="1"/>
          <p:nvPr/>
        </p:nvSpPr>
        <p:spPr>
          <a:xfrm>
            <a:off x="0" y="4318000"/>
            <a:ext cx="13004800" cy="1341120"/>
          </a:xfrm>
          <a:prstGeom prst="rect">
            <a:avLst/>
          </a:prstGeom>
        </p:spPr>
        <p:txBody>
          <a:bodyPr wrap="none" lIns="254000" tIns="0" rIns="254000" bIns="0" anchor="t"/>
          <a:lstStyle/>
          <a:p>
            <a:pPr algn="ctr"/>
            <a:r>
              <a:rPr lang="en-US" sz="8800" b="1">
                <a:solidFill>
                  <a:srgbClr val="FFFFFF"/>
                </a:solidFill>
                <a:effectLst>
                  <a:outerShdw blurRad="100000" dist="20000" dir="2700000">
                    <a:srgbClr val="000000">
                      <a:alpha val="50000"/>
                    </a:srgbClr>
                  </a:outerShdw>
                </a:effectLst>
                <a:latin typeface="Quicksand"/>
              </a:rPr>
              <a:t>Small group teaching</a:t>
            </a:r>
          </a:p>
        </p:txBody>
      </p:sp>
      <p:sp>
        <p:nvSpPr>
          <p:cNvPr id="5" name="TextBox 4"/>
          <p:cNvSpPr txBox="1"/>
          <p:nvPr/>
        </p:nvSpPr>
        <p:spPr>
          <a:xfrm>
            <a:off x="0" y="9626600"/>
            <a:ext cx="13004800" cy="121920"/>
          </a:xfrm>
          <a:prstGeom prst="rect">
            <a:avLst/>
          </a:prstGeom>
        </p:spPr>
        <p:txBody>
          <a:bodyPr wrap="none" lIns="254000" tIns="0" rIns="254000" bIns="0" anchor="t"/>
          <a:lstStyle/>
          <a:p>
            <a:pPr algn="l"/>
            <a:r>
              <a:rPr lang="en-US" sz="800" b="1">
                <a:solidFill>
                  <a:srgbClr val="FFFFFF"/>
                </a:solidFill>
                <a:latin typeface="Calibri"/>
              </a:rPr>
              <a:t>cc: woodleywonderworks - https://www.flickr.com/photos/73645804@N00</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13004800" cy="9753600"/>
          </a:xfrm>
          <a:prstGeom prst="rect">
            <a:avLst/>
          </a:prstGeom>
        </p:spPr>
      </p:pic>
      <p:pic>
        <p:nvPicPr>
          <p:cNvPr id="3" name="Picture 2"/>
          <p:cNvPicPr>
            <a:picLocks noChangeAspect="1"/>
          </p:cNvPicPr>
          <p:nvPr/>
        </p:nvPicPr>
        <p:blipFill>
          <a:blip r:embed="rId4"/>
          <a:stretch>
            <a:fillRect/>
          </a:stretch>
        </p:blipFill>
        <p:spPr>
          <a:xfrm>
            <a:off x="0" y="0"/>
            <a:ext cx="13004800" cy="792480"/>
          </a:xfrm>
          <a:prstGeom prst="rect">
            <a:avLst/>
          </a:prstGeom>
        </p:spPr>
      </p:pic>
      <p:pic>
        <p:nvPicPr>
          <p:cNvPr id="4" name="Picture 3"/>
          <p:cNvPicPr>
            <a:picLocks noChangeAspect="1"/>
          </p:cNvPicPr>
          <p:nvPr/>
        </p:nvPicPr>
        <p:blipFill>
          <a:blip r:embed="rId4"/>
          <a:stretch>
            <a:fillRect/>
          </a:stretch>
        </p:blipFill>
        <p:spPr>
          <a:xfrm>
            <a:off x="0" y="0"/>
            <a:ext cx="13004800" cy="792480"/>
          </a:xfrm>
          <a:prstGeom prst="rect">
            <a:avLst/>
          </a:prstGeom>
        </p:spPr>
      </p:pic>
      <p:sp>
        <p:nvSpPr>
          <p:cNvPr id="5" name="TextBox 4"/>
          <p:cNvSpPr txBox="1"/>
          <p:nvPr/>
        </p:nvSpPr>
        <p:spPr>
          <a:xfrm>
            <a:off x="0" y="0"/>
            <a:ext cx="13004800" cy="792480"/>
          </a:xfrm>
          <a:prstGeom prst="rect">
            <a:avLst/>
          </a:prstGeom>
        </p:spPr>
        <p:txBody>
          <a:bodyPr wrap="none" lIns="254000" tIns="0" rIns="254000" bIns="0" anchor="t"/>
          <a:lstStyle/>
          <a:p>
            <a:pPr algn="ctr"/>
            <a:r>
              <a:rPr lang="en-US" sz="5200" b="1">
                <a:solidFill>
                  <a:srgbClr val="FFFFFF"/>
                </a:solidFill>
                <a:effectLst>
                  <a:outerShdw blurRad="100000" dist="20000" dir="2700000">
                    <a:srgbClr val="000000">
                      <a:alpha val="50000"/>
                    </a:srgbClr>
                  </a:outerShdw>
                </a:effectLst>
                <a:latin typeface="Quicksand"/>
              </a:rPr>
              <a:t>Challenges of small group teaching</a:t>
            </a:r>
          </a:p>
        </p:txBody>
      </p:sp>
      <p:sp>
        <p:nvSpPr>
          <p:cNvPr id="6" name="TextBox 5"/>
          <p:cNvSpPr txBox="1"/>
          <p:nvPr/>
        </p:nvSpPr>
        <p:spPr>
          <a:xfrm>
            <a:off x="0" y="9626600"/>
            <a:ext cx="13004800" cy="121920"/>
          </a:xfrm>
          <a:prstGeom prst="rect">
            <a:avLst/>
          </a:prstGeom>
        </p:spPr>
        <p:txBody>
          <a:bodyPr wrap="none" lIns="254000" tIns="0" rIns="254000" bIns="0" anchor="t"/>
          <a:lstStyle/>
          <a:p>
            <a:pPr algn="l"/>
            <a:r>
              <a:rPr lang="en-US" sz="800" b="1">
                <a:solidFill>
                  <a:srgbClr val="FFFFFF"/>
                </a:solidFill>
                <a:latin typeface="Calibri"/>
              </a:rPr>
              <a:t>cc: reid.neureiter - https://www.flickr.com/photos/21085902@N08</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3004800" cy="9753600"/>
          </a:xfrm>
          <a:prstGeom prst="rect">
            <a:avLst/>
          </a:prstGeom>
        </p:spPr>
      </p:pic>
      <p:pic>
        <p:nvPicPr>
          <p:cNvPr id="3" name="Picture 2"/>
          <p:cNvPicPr>
            <a:picLocks noChangeAspect="1"/>
          </p:cNvPicPr>
          <p:nvPr/>
        </p:nvPicPr>
        <p:blipFill>
          <a:blip r:embed="rId3"/>
          <a:stretch>
            <a:fillRect/>
          </a:stretch>
        </p:blipFill>
        <p:spPr>
          <a:xfrm>
            <a:off x="0" y="4421632"/>
            <a:ext cx="13004800" cy="1072896"/>
          </a:xfrm>
          <a:prstGeom prst="rect">
            <a:avLst/>
          </a:prstGeom>
        </p:spPr>
      </p:pic>
      <p:sp>
        <p:nvSpPr>
          <p:cNvPr id="4" name="TextBox 3"/>
          <p:cNvSpPr txBox="1"/>
          <p:nvPr/>
        </p:nvSpPr>
        <p:spPr>
          <a:xfrm>
            <a:off x="0" y="4470400"/>
            <a:ext cx="13004800" cy="975360"/>
          </a:xfrm>
          <a:prstGeom prst="rect">
            <a:avLst/>
          </a:prstGeom>
        </p:spPr>
        <p:txBody>
          <a:bodyPr wrap="none" lIns="254000" tIns="0" rIns="254000" bIns="0" anchor="t"/>
          <a:lstStyle/>
          <a:p>
            <a:pPr algn="ctr"/>
            <a:r>
              <a:rPr lang="en-US" sz="6400" b="1">
                <a:solidFill>
                  <a:srgbClr val="FFFFFF"/>
                </a:solidFill>
                <a:effectLst>
                  <a:outerShdw blurRad="100000" dist="20000" dir="2700000">
                    <a:srgbClr val="000000">
                      <a:alpha val="50000"/>
                    </a:srgbClr>
                  </a:outerShdw>
                </a:effectLst>
                <a:latin typeface="Quicksand"/>
              </a:rPr>
              <a:t>The “LMNOPQRST” Approach</a:t>
            </a:r>
          </a:p>
        </p:txBody>
      </p:sp>
      <p:sp>
        <p:nvSpPr>
          <p:cNvPr id="5" name="TextBox 4"/>
          <p:cNvSpPr txBox="1"/>
          <p:nvPr/>
        </p:nvSpPr>
        <p:spPr>
          <a:xfrm>
            <a:off x="0" y="9626600"/>
            <a:ext cx="13004800" cy="121920"/>
          </a:xfrm>
          <a:prstGeom prst="rect">
            <a:avLst/>
          </a:prstGeom>
        </p:spPr>
        <p:txBody>
          <a:bodyPr wrap="none" lIns="254000" tIns="0" rIns="254000" bIns="0" anchor="t"/>
          <a:lstStyle/>
          <a:p>
            <a:pPr algn="l"/>
            <a:r>
              <a:rPr lang="en-US" sz="800" b="1">
                <a:solidFill>
                  <a:srgbClr val="FFFFFF"/>
                </a:solidFill>
                <a:latin typeface="Calibri"/>
              </a:rPr>
              <a:t>cc: Bernal Saborio G. (berkuspic) - https://www.flickr.com/photos/44073224@N04</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3004800" cy="9753600"/>
          </a:xfrm>
          <a:prstGeom prst="rect">
            <a:avLst/>
          </a:prstGeom>
        </p:spPr>
      </p:pic>
      <p:pic>
        <p:nvPicPr>
          <p:cNvPr id="3" name="Picture 2"/>
          <p:cNvPicPr>
            <a:picLocks noChangeAspect="1"/>
          </p:cNvPicPr>
          <p:nvPr/>
        </p:nvPicPr>
        <p:blipFill>
          <a:blip r:embed="rId3"/>
          <a:stretch>
            <a:fillRect/>
          </a:stretch>
        </p:blipFill>
        <p:spPr>
          <a:xfrm>
            <a:off x="0" y="0"/>
            <a:ext cx="13004800" cy="9753600"/>
          </a:xfrm>
          <a:prstGeom prst="rect">
            <a:avLst/>
          </a:prstGeom>
        </p:spPr>
      </p:pic>
      <p:sp>
        <p:nvSpPr>
          <p:cNvPr id="4" name="TextBox 3"/>
          <p:cNvSpPr txBox="1"/>
          <p:nvPr/>
        </p:nvSpPr>
        <p:spPr>
          <a:xfrm>
            <a:off x="0" y="508000"/>
            <a:ext cx="13004800" cy="1859280"/>
          </a:xfrm>
          <a:prstGeom prst="rect">
            <a:avLst/>
          </a:prstGeom>
        </p:spPr>
        <p:txBody>
          <a:bodyPr wrap="none" lIns="254000" tIns="0" rIns="254000" bIns="0" anchor="t"/>
          <a:lstStyle/>
          <a:p>
            <a:pPr algn="ctr"/>
            <a:r>
              <a:rPr lang="en-US" sz="12200" b="1">
                <a:solidFill>
                  <a:srgbClr val="FFFFFF"/>
                </a:solidFill>
                <a:effectLst>
                  <a:outerShdw blurRad="100000" dist="20000" dir="2700000">
                    <a:srgbClr val="000000">
                      <a:alpha val="50000"/>
                    </a:srgbClr>
                  </a:outerShdw>
                </a:effectLst>
                <a:latin typeface="Quicksand"/>
              </a:rPr>
              <a:t>“LMNOPQRST”</a:t>
            </a:r>
          </a:p>
        </p:txBody>
      </p:sp>
      <p:sp>
        <p:nvSpPr>
          <p:cNvPr id="5" name="TextBox 4"/>
          <p:cNvSpPr txBox="1"/>
          <p:nvPr/>
        </p:nvSpPr>
        <p:spPr>
          <a:xfrm>
            <a:off x="254000" y="2875280"/>
            <a:ext cx="12496800" cy="6072124"/>
          </a:xfrm>
          <a:prstGeom prst="rect">
            <a:avLst/>
          </a:prstGeom>
        </p:spPr>
        <p:txBody>
          <a:bodyPr wrap="square">
            <a:normAutofit lnSpcReduction="10000"/>
          </a:bodyPr>
          <a:lstStyle/>
          <a:p>
            <a:pPr marL="762000" indent="-762000" algn="l">
              <a:lnSpc>
                <a:spcPct val="96000"/>
              </a:lnSpc>
              <a:buFont typeface="Quicksand"/>
              <a:buChar char="•"/>
            </a:pPr>
            <a:r>
              <a:rPr lang="en-US" sz="6000" b="0" dirty="0">
                <a:solidFill>
                  <a:srgbClr val="7030A0"/>
                </a:solidFill>
                <a:effectLst>
                  <a:outerShdw blurRad="70000" dist="10000" dir="2700000">
                    <a:srgbClr val="000000">
                      <a:alpha val="75000"/>
                    </a:srgbClr>
                  </a:outerShdw>
                </a:effectLst>
                <a:latin typeface="Quicksand"/>
              </a:rPr>
              <a:t>L</a:t>
            </a:r>
            <a:r>
              <a:rPr lang="en-US" sz="6000" b="0" dirty="0">
                <a:solidFill>
                  <a:srgbClr val="FFFFFF"/>
                </a:solidFill>
                <a:effectLst>
                  <a:outerShdw blurRad="70000" dist="10000" dir="2700000">
                    <a:srgbClr val="000000">
                      <a:alpha val="75000"/>
                    </a:srgbClr>
                  </a:outerShdw>
                </a:effectLst>
                <a:latin typeface="Quicksand"/>
              </a:rPr>
              <a:t>earners</a:t>
            </a:r>
          </a:p>
          <a:p>
            <a:pPr marL="762000" indent="-762000" algn="l">
              <a:lnSpc>
                <a:spcPct val="96000"/>
              </a:lnSpc>
              <a:buFont typeface="Quicksand"/>
              <a:buChar char="•"/>
            </a:pPr>
            <a:r>
              <a:rPr lang="en-US" sz="6000" b="0" dirty="0" err="1">
                <a:solidFill>
                  <a:srgbClr val="00B0F0"/>
                </a:solidFill>
                <a:effectLst>
                  <a:outerShdw blurRad="70000" dist="10000" dir="2700000">
                    <a:srgbClr val="000000">
                      <a:alpha val="75000"/>
                    </a:srgbClr>
                  </a:outerShdw>
                </a:effectLst>
                <a:latin typeface="Quicksand"/>
              </a:rPr>
              <a:t>M</a:t>
            </a:r>
            <a:r>
              <a:rPr lang="en-US" sz="6000" b="0" dirty="0" err="1">
                <a:solidFill>
                  <a:srgbClr val="FFFFFF"/>
                </a:solidFill>
                <a:effectLst>
                  <a:outerShdw blurRad="70000" dist="10000" dir="2700000">
                    <a:srgbClr val="000000">
                      <a:alpha val="75000"/>
                    </a:srgbClr>
                  </a:outerShdw>
                </a:effectLst>
                <a:latin typeface="Quicksand"/>
              </a:rPr>
              <a:t>icroskills</a:t>
            </a:r>
            <a:endParaRPr lang="en-US" sz="6000" b="0" dirty="0">
              <a:solidFill>
                <a:srgbClr val="FFFFFF"/>
              </a:solidFill>
              <a:effectLst>
                <a:outerShdw blurRad="70000" dist="10000" dir="2700000">
                  <a:srgbClr val="000000">
                    <a:alpha val="75000"/>
                  </a:srgbClr>
                </a:outerShdw>
              </a:effectLst>
              <a:latin typeface="Quicksand"/>
            </a:endParaRPr>
          </a:p>
          <a:p>
            <a:pPr marL="762000" indent="-762000" algn="l">
              <a:lnSpc>
                <a:spcPct val="96000"/>
              </a:lnSpc>
              <a:buFont typeface="Quicksand"/>
              <a:buChar char="•"/>
            </a:pPr>
            <a:r>
              <a:rPr lang="en-US" sz="6000" b="0" dirty="0">
                <a:solidFill>
                  <a:srgbClr val="92D050"/>
                </a:solidFill>
                <a:effectLst>
                  <a:outerShdw blurRad="70000" dist="10000" dir="2700000">
                    <a:srgbClr val="000000">
                      <a:alpha val="75000"/>
                    </a:srgbClr>
                  </a:outerShdw>
                </a:effectLst>
                <a:latin typeface="Quicksand"/>
              </a:rPr>
              <a:t>N</a:t>
            </a:r>
            <a:r>
              <a:rPr lang="en-US" sz="6000" b="0" dirty="0">
                <a:solidFill>
                  <a:srgbClr val="FFFFFF"/>
                </a:solidFill>
                <a:effectLst>
                  <a:outerShdw blurRad="70000" dist="10000" dir="2700000">
                    <a:srgbClr val="000000">
                      <a:alpha val="75000"/>
                    </a:srgbClr>
                  </a:outerShdw>
                </a:effectLst>
                <a:latin typeface="Quicksand"/>
              </a:rPr>
              <a:t>eeds</a:t>
            </a:r>
          </a:p>
          <a:p>
            <a:pPr marL="762000" indent="-762000" algn="l">
              <a:lnSpc>
                <a:spcPct val="96000"/>
              </a:lnSpc>
              <a:buFont typeface="Quicksand"/>
              <a:buChar char="•"/>
            </a:pPr>
            <a:r>
              <a:rPr lang="en-US" sz="6000" b="0" dirty="0">
                <a:solidFill>
                  <a:srgbClr val="FFFF00"/>
                </a:solidFill>
                <a:effectLst>
                  <a:outerShdw blurRad="70000" dist="10000" dir="2700000">
                    <a:srgbClr val="000000">
                      <a:alpha val="75000"/>
                    </a:srgbClr>
                  </a:outerShdw>
                </a:effectLst>
                <a:latin typeface="Quicksand"/>
              </a:rPr>
              <a:t>O</a:t>
            </a:r>
            <a:r>
              <a:rPr lang="en-US" sz="6000" b="0" dirty="0">
                <a:solidFill>
                  <a:srgbClr val="FFFFFF"/>
                </a:solidFill>
                <a:effectLst>
                  <a:outerShdw blurRad="70000" dist="10000" dir="2700000">
                    <a:srgbClr val="000000">
                      <a:alpha val="75000"/>
                    </a:srgbClr>
                  </a:outerShdw>
                </a:effectLst>
                <a:latin typeface="Quicksand"/>
              </a:rPr>
              <a:t>rganization</a:t>
            </a:r>
          </a:p>
          <a:p>
            <a:pPr marL="762000" indent="-762000" algn="l">
              <a:lnSpc>
                <a:spcPct val="96000"/>
              </a:lnSpc>
              <a:buFont typeface="Quicksand"/>
              <a:buChar char="•"/>
            </a:pPr>
            <a:r>
              <a:rPr lang="en-US" sz="6000" b="0" dirty="0">
                <a:solidFill>
                  <a:srgbClr val="FFC000"/>
                </a:solidFill>
                <a:effectLst>
                  <a:outerShdw blurRad="70000" dist="10000" dir="2700000">
                    <a:srgbClr val="000000">
                      <a:alpha val="75000"/>
                    </a:srgbClr>
                  </a:outerShdw>
                </a:effectLst>
                <a:latin typeface="Quicksand"/>
              </a:rPr>
              <a:t>P</a:t>
            </a:r>
            <a:r>
              <a:rPr lang="en-US" sz="6000" b="0" dirty="0">
                <a:solidFill>
                  <a:srgbClr val="FFFFFF"/>
                </a:solidFill>
                <a:effectLst>
                  <a:outerShdw blurRad="70000" dist="10000" dir="2700000">
                    <a:srgbClr val="000000">
                      <a:alpha val="75000"/>
                    </a:srgbClr>
                  </a:outerShdw>
                </a:effectLst>
                <a:latin typeface="Quicksand"/>
              </a:rPr>
              <a:t>resentation</a:t>
            </a:r>
          </a:p>
          <a:p>
            <a:pPr marL="762000" indent="-762000" algn="l">
              <a:lnSpc>
                <a:spcPct val="96000"/>
              </a:lnSpc>
              <a:buFont typeface="Quicksand"/>
              <a:buChar char="•"/>
            </a:pPr>
            <a:r>
              <a:rPr lang="en-US" sz="6000" b="0" dirty="0">
                <a:solidFill>
                  <a:srgbClr val="FF0000"/>
                </a:solidFill>
                <a:effectLst>
                  <a:outerShdw blurRad="70000" dist="10000" dir="2700000">
                    <a:srgbClr val="000000">
                      <a:alpha val="75000"/>
                    </a:srgbClr>
                  </a:outerShdw>
                </a:effectLst>
                <a:latin typeface="Quicksand"/>
              </a:rPr>
              <a:t>Q</a:t>
            </a:r>
            <a:r>
              <a:rPr lang="en-US" sz="6000" b="0" dirty="0">
                <a:solidFill>
                  <a:srgbClr val="FFFFFF"/>
                </a:solidFill>
                <a:effectLst>
                  <a:outerShdw blurRad="70000" dist="10000" dir="2700000">
                    <a:srgbClr val="000000">
                      <a:alpha val="75000"/>
                    </a:srgbClr>
                  </a:outerShdw>
                </a:effectLst>
                <a:latin typeface="Quicksand"/>
              </a:rPr>
              <a:t>uestions(Recall, Synthesis)</a:t>
            </a:r>
          </a:p>
          <a:p>
            <a:pPr marL="762000" indent="-762000" algn="l">
              <a:lnSpc>
                <a:spcPct val="96000"/>
              </a:lnSpc>
              <a:buFont typeface="Quicksand"/>
              <a:buChar char="•"/>
            </a:pPr>
            <a:r>
              <a:rPr lang="en-US" sz="6000" b="0" dirty="0">
                <a:solidFill>
                  <a:srgbClr val="C00000"/>
                </a:solidFill>
                <a:effectLst>
                  <a:outerShdw blurRad="70000" dist="10000" dir="2700000">
                    <a:srgbClr val="000000">
                      <a:alpha val="75000"/>
                    </a:srgbClr>
                  </a:outerShdw>
                </a:effectLst>
                <a:latin typeface="Quicksand"/>
              </a:rPr>
              <a:t>T</a:t>
            </a:r>
            <a:r>
              <a:rPr lang="en-US" sz="6000" b="0" dirty="0">
                <a:solidFill>
                  <a:srgbClr val="FFFFFF"/>
                </a:solidFill>
                <a:effectLst>
                  <a:outerShdw blurRad="70000" dist="10000" dir="2700000">
                    <a:srgbClr val="000000">
                      <a:alpha val="75000"/>
                    </a:srgbClr>
                  </a:outerShdw>
                </a:effectLst>
                <a:latin typeface="Quicksand"/>
              </a:rPr>
              <a:t>eaching</a:t>
            </a:r>
          </a:p>
        </p:txBody>
      </p:sp>
      <p:sp>
        <p:nvSpPr>
          <p:cNvPr id="6" name="TextBox 5"/>
          <p:cNvSpPr txBox="1"/>
          <p:nvPr/>
        </p:nvSpPr>
        <p:spPr>
          <a:xfrm>
            <a:off x="0" y="9626600"/>
            <a:ext cx="13004800" cy="121920"/>
          </a:xfrm>
          <a:prstGeom prst="rect">
            <a:avLst/>
          </a:prstGeom>
        </p:spPr>
        <p:txBody>
          <a:bodyPr wrap="none" lIns="254000" tIns="0" rIns="254000" bIns="0" anchor="t"/>
          <a:lstStyle/>
          <a:p>
            <a:pPr algn="l"/>
            <a:r>
              <a:rPr lang="en-US" sz="800" b="1">
                <a:solidFill>
                  <a:srgbClr val="FFFFFF"/>
                </a:solidFill>
                <a:latin typeface="Calibri"/>
              </a:rPr>
              <a:t>cc: mrsdkrebs - https://www.flickr.com/photos/56041749@N02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13004800" cy="9753600"/>
          </a:xfrm>
          <a:prstGeom prst="rect">
            <a:avLst/>
          </a:prstGeom>
        </p:spPr>
      </p:pic>
      <p:pic>
        <p:nvPicPr>
          <p:cNvPr id="3" name="Picture 2"/>
          <p:cNvPicPr>
            <a:picLocks noChangeAspect="1"/>
          </p:cNvPicPr>
          <p:nvPr/>
        </p:nvPicPr>
        <p:blipFill>
          <a:blip r:embed="rId4"/>
          <a:stretch>
            <a:fillRect/>
          </a:stretch>
        </p:blipFill>
        <p:spPr>
          <a:xfrm>
            <a:off x="0" y="0"/>
            <a:ext cx="13004800" cy="2743200"/>
          </a:xfrm>
          <a:prstGeom prst="rect">
            <a:avLst/>
          </a:prstGeom>
        </p:spPr>
      </p:pic>
      <p:pic>
        <p:nvPicPr>
          <p:cNvPr id="4" name="Picture 3"/>
          <p:cNvPicPr>
            <a:picLocks noChangeAspect="1"/>
          </p:cNvPicPr>
          <p:nvPr/>
        </p:nvPicPr>
        <p:blipFill>
          <a:blip r:embed="rId4"/>
          <a:stretch>
            <a:fillRect/>
          </a:stretch>
        </p:blipFill>
        <p:spPr>
          <a:xfrm>
            <a:off x="0" y="0"/>
            <a:ext cx="13004800" cy="2743200"/>
          </a:xfrm>
          <a:prstGeom prst="rect">
            <a:avLst/>
          </a:prstGeom>
        </p:spPr>
      </p:pic>
      <p:sp>
        <p:nvSpPr>
          <p:cNvPr id="5" name="TextBox 4"/>
          <p:cNvSpPr txBox="1"/>
          <p:nvPr/>
        </p:nvSpPr>
        <p:spPr>
          <a:xfrm>
            <a:off x="0" y="0"/>
            <a:ext cx="13004800" cy="2743200"/>
          </a:xfrm>
          <a:prstGeom prst="rect">
            <a:avLst/>
          </a:prstGeom>
        </p:spPr>
        <p:txBody>
          <a:bodyPr wrap="none" lIns="254000" tIns="0" rIns="254000" bIns="0" anchor="t"/>
          <a:lstStyle/>
          <a:p>
            <a:pPr algn="ctr"/>
            <a:r>
              <a:rPr lang="en-US" sz="18000" b="1" dirty="0">
                <a:solidFill>
                  <a:srgbClr val="7030A0"/>
                </a:solidFill>
                <a:effectLst>
                  <a:outerShdw blurRad="100000" dist="20000" dir="2700000">
                    <a:srgbClr val="000000">
                      <a:alpha val="50000"/>
                    </a:srgbClr>
                  </a:outerShdw>
                </a:effectLst>
                <a:latin typeface="Quicksand"/>
              </a:rPr>
              <a:t>L</a:t>
            </a:r>
            <a:r>
              <a:rPr lang="en-US" sz="18000" b="1" dirty="0">
                <a:solidFill>
                  <a:srgbClr val="FFFFFF"/>
                </a:solidFill>
                <a:effectLst>
                  <a:outerShdw blurRad="100000" dist="20000" dir="2700000">
                    <a:srgbClr val="000000">
                      <a:alpha val="50000"/>
                    </a:srgbClr>
                  </a:outerShdw>
                </a:effectLst>
                <a:latin typeface="Quicksand"/>
              </a:rPr>
              <a:t>EARNERS</a:t>
            </a:r>
          </a:p>
        </p:txBody>
      </p:sp>
      <p:sp>
        <p:nvSpPr>
          <p:cNvPr id="6" name="TextBox 5"/>
          <p:cNvSpPr txBox="1"/>
          <p:nvPr/>
        </p:nvSpPr>
        <p:spPr>
          <a:xfrm>
            <a:off x="0" y="9626600"/>
            <a:ext cx="13004800" cy="121920"/>
          </a:xfrm>
          <a:prstGeom prst="rect">
            <a:avLst/>
          </a:prstGeom>
        </p:spPr>
        <p:txBody>
          <a:bodyPr wrap="none" lIns="254000" tIns="0" rIns="254000" bIns="0" anchor="t"/>
          <a:lstStyle/>
          <a:p>
            <a:pPr algn="l"/>
            <a:r>
              <a:rPr lang="en-US" sz="800" b="1">
                <a:solidFill>
                  <a:srgbClr val="FFFFFF"/>
                </a:solidFill>
                <a:latin typeface="Calibri"/>
              </a:rPr>
              <a:t>cc: BPPrice - https://www.flickr.com/photos/73082817@N03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13004800" cy="9753600"/>
          </a:xfrm>
          <a:prstGeom prst="rect">
            <a:avLst/>
          </a:prstGeom>
        </p:spPr>
      </p:pic>
      <p:pic>
        <p:nvPicPr>
          <p:cNvPr id="3" name="Picture 2"/>
          <p:cNvPicPr>
            <a:picLocks noChangeAspect="1"/>
          </p:cNvPicPr>
          <p:nvPr/>
        </p:nvPicPr>
        <p:blipFill>
          <a:blip r:embed="rId4"/>
          <a:stretch>
            <a:fillRect/>
          </a:stretch>
        </p:blipFill>
        <p:spPr>
          <a:xfrm>
            <a:off x="0" y="0"/>
            <a:ext cx="13004800" cy="2255520"/>
          </a:xfrm>
          <a:prstGeom prst="rect">
            <a:avLst/>
          </a:prstGeom>
        </p:spPr>
      </p:pic>
      <p:pic>
        <p:nvPicPr>
          <p:cNvPr id="4" name="Picture 3"/>
          <p:cNvPicPr>
            <a:picLocks noChangeAspect="1"/>
          </p:cNvPicPr>
          <p:nvPr/>
        </p:nvPicPr>
        <p:blipFill>
          <a:blip r:embed="rId4"/>
          <a:stretch>
            <a:fillRect/>
          </a:stretch>
        </p:blipFill>
        <p:spPr>
          <a:xfrm>
            <a:off x="0" y="0"/>
            <a:ext cx="13004800" cy="2255520"/>
          </a:xfrm>
          <a:prstGeom prst="rect">
            <a:avLst/>
          </a:prstGeom>
        </p:spPr>
      </p:pic>
      <p:sp>
        <p:nvSpPr>
          <p:cNvPr id="5" name="TextBox 4"/>
          <p:cNvSpPr txBox="1"/>
          <p:nvPr/>
        </p:nvSpPr>
        <p:spPr>
          <a:xfrm>
            <a:off x="0" y="0"/>
            <a:ext cx="13004800" cy="2255520"/>
          </a:xfrm>
          <a:prstGeom prst="rect">
            <a:avLst/>
          </a:prstGeom>
        </p:spPr>
        <p:txBody>
          <a:bodyPr wrap="none" lIns="254000" tIns="0" rIns="254000" bIns="0" anchor="t"/>
          <a:lstStyle/>
          <a:p>
            <a:pPr algn="ctr"/>
            <a:r>
              <a:rPr lang="en-US" sz="14800" b="1" dirty="0">
                <a:solidFill>
                  <a:srgbClr val="00B0F0"/>
                </a:solidFill>
                <a:effectLst>
                  <a:outerShdw blurRad="100000" dist="20000" dir="2700000">
                    <a:srgbClr val="000000">
                      <a:alpha val="50000"/>
                    </a:srgbClr>
                  </a:outerShdw>
                </a:effectLst>
                <a:latin typeface="Quicksand"/>
              </a:rPr>
              <a:t>M</a:t>
            </a:r>
            <a:r>
              <a:rPr lang="en-US" sz="14800" b="1" dirty="0">
                <a:solidFill>
                  <a:srgbClr val="FFFFFF"/>
                </a:solidFill>
                <a:effectLst>
                  <a:outerShdw blurRad="100000" dist="20000" dir="2700000">
                    <a:srgbClr val="000000">
                      <a:alpha val="50000"/>
                    </a:srgbClr>
                  </a:outerShdw>
                </a:effectLst>
                <a:latin typeface="Quicksand"/>
              </a:rPr>
              <a:t>ICROSKILLS</a:t>
            </a:r>
          </a:p>
        </p:txBody>
      </p:sp>
      <p:sp>
        <p:nvSpPr>
          <p:cNvPr id="6" name="TextBox 5"/>
          <p:cNvSpPr txBox="1"/>
          <p:nvPr/>
        </p:nvSpPr>
        <p:spPr>
          <a:xfrm>
            <a:off x="0" y="9626600"/>
            <a:ext cx="13004800" cy="121920"/>
          </a:xfrm>
          <a:prstGeom prst="rect">
            <a:avLst/>
          </a:prstGeom>
        </p:spPr>
        <p:txBody>
          <a:bodyPr wrap="none" lIns="254000" tIns="0" rIns="254000" bIns="0" anchor="t"/>
          <a:lstStyle/>
          <a:p>
            <a:pPr algn="l"/>
            <a:r>
              <a:rPr lang="en-US" sz="800" b="1">
                <a:solidFill>
                  <a:srgbClr val="FFFFFF"/>
                </a:solidFill>
                <a:latin typeface="Calibri"/>
              </a:rPr>
              <a:t>cc: Duncan Rawlinson - Duncan.co - @thelastminute - https://www.flickr.com/photos/44124400268@N01</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TotalTime>
  <Words>345</Words>
  <Application>Microsoft Office PowerPoint</Application>
  <PresentationFormat>Custom</PresentationFormat>
  <Paragraphs>75</Paragraphs>
  <Slides>16</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Quicksand</vt:lpstr>
      <vt:lpstr>Office Theme</vt:lpstr>
      <vt:lpstr>PowerPoint Presentation</vt:lpstr>
      <vt:lpstr>Learning Objectives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Alina Popa</dc:creator>
  <cp:lastModifiedBy>Rosemary Tyrrell</cp:lastModifiedBy>
  <cp:revision>4</cp:revision>
  <dcterms:created xsi:type="dcterms:W3CDTF">2006-08-16T00:00:00Z</dcterms:created>
  <dcterms:modified xsi:type="dcterms:W3CDTF">2018-03-07T19:02:27Z</dcterms:modified>
</cp:coreProperties>
</file>