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16" r:id="rId2"/>
  </p:sldMasterIdLst>
  <p:notesMasterIdLst>
    <p:notesMasterId r:id="rId17"/>
  </p:notesMasterIdLst>
  <p:handoutMasterIdLst>
    <p:handoutMasterId r:id="rId18"/>
  </p:handoutMasterIdLst>
  <p:sldIdLst>
    <p:sldId id="284" r:id="rId3"/>
    <p:sldId id="294" r:id="rId4"/>
    <p:sldId id="295" r:id="rId5"/>
    <p:sldId id="303" r:id="rId6"/>
    <p:sldId id="296" r:id="rId7"/>
    <p:sldId id="297" r:id="rId8"/>
    <p:sldId id="298" r:id="rId9"/>
    <p:sldId id="304" r:id="rId10"/>
    <p:sldId id="299" r:id="rId11"/>
    <p:sldId id="300" r:id="rId12"/>
    <p:sldId id="305" r:id="rId13"/>
    <p:sldId id="301" r:id="rId14"/>
    <p:sldId id="302" r:id="rId15"/>
    <p:sldId id="306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FF99FF"/>
    <a:srgbClr val="660066"/>
    <a:srgbClr val="800000"/>
    <a:srgbClr val="008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120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9" d="100"/>
          <a:sy n="59" d="100"/>
        </p:scale>
        <p:origin x="166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D567411-A3CE-49A4-A332-9635CACA2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9431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fld id="{4C94C784-EB32-442B-86BE-0CAE059DB399}" type="datetimeFigureOut">
              <a:rPr lang="en-US"/>
              <a:pPr>
                <a:defRPr/>
              </a:pPr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280D93-207C-49F8-80A5-4D2C29C2A0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5200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E397F3AE-5311-4C58-8608-04D96A8607EC}" type="slidenum">
              <a:rPr lang="en-US" altLang="en-US" sz="120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CB51A81D-ABAD-4527-9023-721E7B1D7E61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6AEA2413-B919-46FB-90EC-D2D22F13A070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Cognitive Phase</a:t>
            </a:r>
          </a:p>
          <a:p>
            <a:pPr marL="342900" indent="-342900" eaLnBrk="1" hangingPunct="1">
              <a:spcBef>
                <a:spcPct val="20000"/>
              </a:spcBef>
              <a:defRPr/>
            </a:pP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en-US" alt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Learners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first need to understand the </a:t>
            </a:r>
            <a:r>
              <a:rPr lang="en-US" alt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“why”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 components of the procedure:</a:t>
            </a:r>
          </a:p>
          <a:p>
            <a:pPr marL="1600200" lvl="3" indent="-228600" eaLnBrk="1" hangingPunct="1">
              <a:spcBef>
                <a:spcPct val="0"/>
              </a:spcBef>
              <a:defRPr/>
            </a:pP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	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Why learn procedure</a:t>
            </a:r>
            <a:r>
              <a:rPr lang="en-US" alt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	</a:t>
            </a:r>
            <a:r>
              <a:rPr lang="en-US" alt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Indications</a:t>
            </a: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	</a:t>
            </a:r>
            <a:r>
              <a:rPr lang="en-US" alt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Contraindications</a:t>
            </a: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	</a:t>
            </a:r>
            <a:r>
              <a:rPr lang="en-US" alt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Risks/complications</a:t>
            </a: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	</a:t>
            </a:r>
            <a:r>
              <a:rPr lang="en-US" altLang="en-U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Benefits</a:t>
            </a:r>
            <a:endParaRPr lang="en-US" altLang="en-U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	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Alternatives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9D1B1FA6-0B0D-463E-B12F-FE36D0F73BAE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altLang="en-US" sz="1600" b="1" smtClean="0">
                <a:solidFill>
                  <a:srgbClr val="000000"/>
                </a:solidFill>
                <a:latin typeface="Arial" pitchFamily="34" charset="0"/>
              </a:rPr>
              <a:t>COGNITIVE PHASE</a:t>
            </a:r>
          </a:p>
          <a:p>
            <a:pPr marL="342900" indent="-342900" eaLnBrk="1" hangingPunct="1">
              <a:spcBef>
                <a:spcPct val="20000"/>
              </a:spcBef>
            </a:pPr>
            <a:endParaRPr lang="en-US" altLang="en-US" sz="1600" smtClean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r>
              <a:rPr lang="en-US" altLang="en-US" sz="1600" smtClean="0">
                <a:solidFill>
                  <a:srgbClr val="000000"/>
                </a:solidFill>
                <a:latin typeface="Arial" pitchFamily="34" charset="0"/>
              </a:rPr>
              <a:t>Since adult learners prefer active learning, teach through questioning:</a:t>
            </a:r>
          </a:p>
          <a:p>
            <a:pPr marL="1600200" lvl="3" indent="-228600" eaLnBrk="1" hangingPunct="1">
              <a:spcBef>
                <a:spcPct val="0"/>
              </a:spcBef>
            </a:pPr>
            <a:endParaRPr lang="en-US" altLang="en-US" sz="1600" smtClean="0">
              <a:solidFill>
                <a:srgbClr val="000000"/>
              </a:solidFill>
              <a:latin typeface="Arial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</a:pPr>
            <a:r>
              <a:rPr lang="en-US" altLang="en-US" sz="160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	</a:t>
            </a:r>
            <a:r>
              <a:rPr lang="en-US" altLang="en-US" sz="1600" smtClean="0">
                <a:solidFill>
                  <a:srgbClr val="000000"/>
                </a:solidFill>
                <a:latin typeface="Arial" pitchFamily="34" charset="0"/>
              </a:rPr>
              <a:t>Has the learner done this procedure  before?  </a:t>
            </a:r>
          </a:p>
          <a:p>
            <a:pPr marL="1600200" lvl="3" indent="-228600" eaLnBrk="1" hangingPunct="1">
              <a:spcBef>
                <a:spcPct val="0"/>
              </a:spcBef>
            </a:pPr>
            <a:endParaRPr lang="en-US" altLang="en-US" sz="1600" smtClean="0">
              <a:solidFill>
                <a:srgbClr val="000000"/>
              </a:solidFill>
              <a:latin typeface="Arial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</a:pPr>
            <a:r>
              <a:rPr lang="en-US" altLang="en-US" sz="160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</a:t>
            </a:r>
            <a:r>
              <a:rPr lang="en-US" altLang="en-US" sz="1600" smtClean="0">
                <a:solidFill>
                  <a:srgbClr val="000000"/>
                </a:solidFill>
                <a:latin typeface="Arial" pitchFamily="34" charset="0"/>
              </a:rPr>
              <a:t> What does s/he recall about indications, risks, etc.?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EC4DD2A0-F495-4888-BDA1-3FF0A1943D81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en-US" alt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Then address the “how” components of learning the procedure: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	</a:t>
            </a:r>
            <a:endParaRPr lang="en-US" altLang="en-US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600200" lvl="3" indent="-228600" eaLnBrk="1" hangingPunct="1">
              <a:spcBef>
                <a:spcPct val="0"/>
              </a:spcBef>
              <a:defRPr/>
            </a:pPr>
            <a:endParaRPr lang="en-US" altLang="en-US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600200" lvl="3" indent="-228600" eaLnBrk="1" hangingPunct="1">
              <a:spcBef>
                <a:spcPct val="0"/>
              </a:spcBef>
              <a:defRPr/>
            </a:pPr>
            <a:endParaRPr lang="en-US" altLang="en-US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600200" lvl="3" indent="-228600" eaLnBrk="1" hangingPunct="1">
              <a:spcBef>
                <a:spcPct val="0"/>
              </a:spcBef>
              <a:defRPr/>
            </a:pPr>
            <a:endParaRPr lang="en-US" altLang="en-US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24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	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Demonstrate the procedure step by step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n-US" altLang="en-US" sz="800" dirty="0">
              <a:solidFill>
                <a:srgbClr val="000000"/>
              </a:solidFill>
              <a:latin typeface="Courier New" panose="02070309020205020404" pitchFamily="49" charset="0"/>
              <a:cs typeface="Times New Roman" panose="02020603050405020304" pitchFamily="18" charset="0"/>
            </a:endParaRP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2400" dirty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Ask learner to verbalize the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steps.</a:t>
            </a:r>
          </a:p>
          <a:p>
            <a:pPr marL="742950" lvl="1" indent="-285750" eaLnBrk="1" hangingPunct="1">
              <a:spcBef>
                <a:spcPct val="0"/>
              </a:spcBef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o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Ask for questions.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C8575FC5-4D6A-4EF2-B2FC-247A07EDCFB7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76650"/>
          </a:xfrm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DEVELOPMENTAL PHASE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Next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, learners need to practice.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Have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learner demonstrate procedure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for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you, explaining each step.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Provide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guidance for each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step, both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verbally and physically.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Evaluate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learner’s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proficiency: what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did learner do right, wrong?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1B348663-0017-4223-9C42-67EE40D290B3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DEVELOPMENTAL PHASE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Ask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learner to self-evaluate, then g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ive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specific feedback, starting with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the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positive aspects of </a:t>
            </a: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the performance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Does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the learner have any questions, now that s/he has practiced the skills?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EC19FA74-79B1-4729-9448-68245335CC02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AUTOMATED PHASE</a:t>
            </a:r>
          </a:p>
          <a:p>
            <a:pPr eaLnBrk="1" hangingPunct="1">
              <a:defRPr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Finally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, learners begin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achieving proficiency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and are ready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for independent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performance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n-US" alt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Observe performance again, </a:t>
            </a: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this time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with minimal interruption.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You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can now teach the fine points.</a:t>
            </a:r>
          </a:p>
          <a:p>
            <a:pPr eaLnBrk="1" hangingPunct="1"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0A9DA00F-9B3F-481E-A852-1B9439FA92D9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 smtClean="0">
                <a:solidFill>
                  <a:srgbClr val="000000"/>
                </a:solidFill>
                <a:latin typeface="Arial" pitchFamily="34" charset="0"/>
              </a:rPr>
              <a:t>Encourage self-directed learning:    </a:t>
            </a:r>
          </a:p>
          <a:p>
            <a:pPr marL="742950" lvl="1" indent="-285750" eaLnBrk="1" hangingPunct="1">
              <a:spcBef>
                <a:spcPct val="20000"/>
              </a:spcBef>
            </a:pPr>
            <a:r>
              <a:rPr lang="en-US" altLang="en-US" sz="2800" smtClean="0">
                <a:solidFill>
                  <a:srgbClr val="000000"/>
                </a:solidFill>
                <a:latin typeface="Arial" pitchFamily="34" charset="0"/>
              </a:rPr>
              <a:t>   </a:t>
            </a:r>
            <a:r>
              <a:rPr lang="en-US" altLang="en-US" sz="2400" smtClean="0">
                <a:solidFill>
                  <a:srgbClr val="000000"/>
                </a:solidFill>
                <a:latin typeface="Arial" pitchFamily="34" charset="0"/>
              </a:rPr>
              <a:t>What are the learner’s future learning goals, and how does s/he want to achieve them?  </a:t>
            </a:r>
          </a:p>
          <a:p>
            <a:pPr marL="742950" lvl="1" indent="-285750" eaLnBrk="1" hangingPunct="1">
              <a:spcBef>
                <a:spcPct val="20000"/>
              </a:spcBef>
            </a:pPr>
            <a:r>
              <a:rPr lang="en-US" altLang="en-US" sz="2800" smtClean="0">
                <a:solidFill>
                  <a:srgbClr val="000000"/>
                </a:solidFill>
                <a:latin typeface="Arial" pitchFamily="34" charset="0"/>
              </a:rPr>
              <a:t>   </a:t>
            </a:r>
            <a:r>
              <a:rPr lang="en-US" altLang="en-US" sz="2400" smtClean="0">
                <a:solidFill>
                  <a:srgbClr val="000000"/>
                </a:solidFill>
                <a:latin typeface="Arial" pitchFamily="34" charset="0"/>
              </a:rPr>
              <a:t>What have you read or done that helped you learn procedures?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 smtClean="0">
                <a:solidFill>
                  <a:srgbClr val="000000"/>
                </a:solidFill>
                <a:latin typeface="Arial" pitchFamily="34" charset="0"/>
              </a:rPr>
              <a:t>Arrange for a follow-up session.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/>
                <a:cs typeface="Geneva"/>
              </a:defRPr>
            </a:lvl9pPr>
          </a:lstStyle>
          <a:p>
            <a:fld id="{56E0771D-FB6F-4111-A9DF-BD2CFA1C3FDC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81400" y="381000"/>
            <a:ext cx="5181600" cy="27432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3276600"/>
            <a:ext cx="5181600" cy="2362200"/>
          </a:xfrm>
        </p:spPr>
        <p:txBody>
          <a:bodyPr/>
          <a:lstStyle>
            <a:lvl1pPr marL="0" indent="0">
              <a:buFont typeface="Wingdings" charset="0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567C60-A9E6-4F40-BB0D-45E4866999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593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632C03-5E8B-4658-87BC-68AFC3F9F3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05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1E27A2-D7D6-46D5-9DC0-BC548B4239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7911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55927F-0102-4CBD-A60B-7DB565C686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8990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195A74-7C5B-4FBB-A451-A1061B6C9C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54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6AB045-26C2-4003-81E1-57B813E7AA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692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EFBB6-75CF-4168-A438-0DB1178A2C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0390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3ECE79-4EE0-4E8D-9C3D-E3946E5545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593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A19D69-522D-46DF-8085-56D791894A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372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C8080-73C0-4B90-BAC8-51345C4496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422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1726C-201A-4E8B-B377-BAE4639E16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666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3491"/>
            <a:ext cx="8229600" cy="429490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5088"/>
            <a:ext cx="2133600" cy="2762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5088"/>
            <a:ext cx="2895600" cy="2762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15088"/>
            <a:ext cx="2133600" cy="276225"/>
          </a:xfrm>
        </p:spPr>
        <p:txBody>
          <a:bodyPr/>
          <a:lstStyle>
            <a:lvl1pPr>
              <a:defRPr/>
            </a:lvl1pPr>
          </a:lstStyle>
          <a:p>
            <a:fld id="{69A452C1-7065-4AAF-B9AA-5088FA9795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8626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DEED08-BD0E-4619-8BF9-1F349A6876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734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EF3A7A-C7E5-4635-8533-16F73477DB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5379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B54DD-9BC8-4FCF-AA25-AE1EADE9AA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71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3B1700-9232-47CF-AA96-6F9C07A28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18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074C22-C8A2-4EBA-989D-9AD1C4674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06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3D1D33-19E9-423B-922C-9E12D5E7B3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46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D1EFF9-ABD7-4D55-AA5E-865C25AE92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787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9A013-1943-4E35-9C89-6A5ADFC9A0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063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6200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2405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AECA74-18B9-45A1-998A-50D7177B0A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2576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1054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75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6721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F9A7F-878D-4DFF-BEFA-8C3F5F8C37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058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ea typeface="Geneva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  <a:ea typeface="Geneva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F51C3AB-607C-494C-9633-81A92D7B3D5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1" descr="inside_banner_01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Genev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Geneva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  <a:ea typeface="+mn-ea"/>
          <a:cs typeface="Genev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  <a:ea typeface="+mn-ea"/>
          <a:cs typeface="Genev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Genev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  <a:ea typeface="+mn-ea"/>
          <a:cs typeface="Genev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8824BB6-A64B-421D-9FE9-AAD872A0740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1400" y="838200"/>
            <a:ext cx="5181600" cy="2971800"/>
          </a:xfrm>
        </p:spPr>
        <p:txBody>
          <a:bodyPr/>
          <a:lstStyle/>
          <a:p>
            <a:pPr eaLnBrk="1" hangingPunct="1"/>
            <a:r>
              <a:rPr lang="en-US" altLang="en-US" sz="4400" smtClean="0"/>
              <a:t>Teaching Procedures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43400"/>
            <a:ext cx="5181600" cy="1295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Bringing Education &amp; Service Together (BEST)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Developmental Phase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z="800" smtClean="0">
                <a:latin typeface="Symbol" pitchFamily="18" charset="2"/>
                <a:cs typeface="Times New Roman" pitchFamily="18" charset="0"/>
              </a:rPr>
              <a:t>	</a:t>
            </a:r>
            <a:endParaRPr lang="en-US" altLang="en-US" smtClean="0">
              <a:latin typeface="Symbol" pitchFamily="18" charset="2"/>
              <a:cs typeface="Times New Roman" pitchFamily="18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Ask learner to self-evaluate, then 		give specific feedback, starting with 	the positive aspects of the 			performance.</a:t>
            </a:r>
          </a:p>
          <a:p>
            <a:pPr eaLnBrk="1" hangingPunct="1"/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Does the learner have any questions, now that s/he has practiced the skills?</a:t>
            </a:r>
          </a:p>
        </p:txBody>
      </p:sp>
      <p:pic>
        <p:nvPicPr>
          <p:cNvPr id="2253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057400"/>
            <a:ext cx="7772400" cy="28956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AUTOMATED </a:t>
            </a:r>
            <a:b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Automated Phase</a:t>
            </a:r>
            <a:endParaRPr lang="en-US" altLang="en-US" b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Finally, learners begin achieving 		proficiency and are ready for 		independent performance.</a:t>
            </a:r>
          </a:p>
          <a:p>
            <a:pPr lvl="1" eaLnBrk="1" hangingPunct="1"/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Observe performance again, this 		time with minimal interruption.</a:t>
            </a:r>
          </a:p>
          <a:p>
            <a:pPr eaLnBrk="1" hangingPunct="1"/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You can now teach the fine points.</a:t>
            </a:r>
          </a:p>
        </p:txBody>
      </p:sp>
      <p:pic>
        <p:nvPicPr>
          <p:cNvPr id="2560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Automated Phase</a:t>
            </a:r>
            <a:endParaRPr lang="en-US" altLang="en-US" b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Encourage self-directed learning:    </a:t>
            </a:r>
          </a:p>
          <a:p>
            <a:pPr lvl="1" eaLnBrk="1" hangingPunct="1"/>
            <a:endParaRPr lang="en-US" altLang="en-US" sz="800" smtClean="0">
              <a:latin typeface="Arial" pitchFamily="34" charset="0"/>
            </a:endParaRPr>
          </a:p>
          <a:p>
            <a:pPr lvl="1" eaLnBrk="1" hangingPunct="1">
              <a:buFontTx/>
              <a:buNone/>
            </a:pPr>
            <a:r>
              <a:rPr lang="en-US" altLang="en-US" smtClean="0">
                <a:latin typeface="Arial" pitchFamily="34" charset="0"/>
              </a:rPr>
              <a:t>   What are the learner’s future learning   goals, and how does s/he want to achieve them?  </a:t>
            </a:r>
          </a:p>
          <a:p>
            <a:pPr lvl="1" eaLnBrk="1" hangingPunct="1">
              <a:buFontTx/>
              <a:buNone/>
            </a:pPr>
            <a:endParaRPr lang="en-US" altLang="en-US" sz="800" smtClean="0">
              <a:latin typeface="Arial" pitchFamily="34" charset="0"/>
            </a:endParaRPr>
          </a:p>
          <a:p>
            <a:pPr lvl="1" eaLnBrk="1" hangingPunct="1">
              <a:buFontTx/>
              <a:buNone/>
            </a:pPr>
            <a:r>
              <a:rPr lang="en-US" altLang="en-US" smtClean="0">
                <a:latin typeface="Arial" pitchFamily="34" charset="0"/>
              </a:rPr>
              <a:t>   What have you read or done that helped you learn procedures?</a:t>
            </a:r>
          </a:p>
          <a:p>
            <a:pPr lvl="1" eaLnBrk="1" hangingPunct="1">
              <a:buFontTx/>
              <a:buNone/>
            </a:pPr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Arrange for a follow-up session.</a:t>
            </a:r>
          </a:p>
        </p:txBody>
      </p:sp>
      <p:pic>
        <p:nvPicPr>
          <p:cNvPr id="2765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200" b="1">
              <a:solidFill>
                <a:srgbClr val="000000"/>
              </a:solidFill>
              <a:latin typeface="Tahoma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36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Teaching Procedures</a:t>
            </a:r>
            <a:endParaRPr lang="en-US" altLang="en-US" sz="72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29701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chemeClr val="bg1"/>
                </a:solidFill>
                <a:latin typeface="Arial" pitchFamily="34" charset="0"/>
              </a:rPr>
              <a:t>	</a:t>
            </a: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3 phases of psychomotor skills development:</a:t>
            </a:r>
            <a:r>
              <a:rPr lang="en-US" altLang="en-US" baseline="30000" smtClean="0">
                <a:solidFill>
                  <a:schemeClr val="bg1"/>
                </a:solidFill>
                <a:latin typeface="Arial" pitchFamily="34" charset="0"/>
              </a:rPr>
              <a:t>1</a:t>
            </a:r>
            <a:endParaRPr lang="en-US" altLang="en-US" b="1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/>
            <a:endParaRPr lang="en-US" altLang="en-US" sz="1600" b="1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          1                   2                     3 </a:t>
            </a:r>
            <a:r>
              <a:rPr lang="en-US" altLang="en-US" sz="2800" b="1" smtClean="0">
                <a:solidFill>
                  <a:schemeClr val="bg1"/>
                </a:solidFill>
                <a:latin typeface="Arial" pitchFamily="34" charset="0"/>
              </a:rPr>
              <a:t>Cognitive      Developmental      Automated</a:t>
            </a: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en-US" altLang="en-US" sz="2400" b="1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sz="2400" b="1" smtClean="0">
                <a:solidFill>
                  <a:schemeClr val="bg1"/>
                </a:solidFill>
                <a:latin typeface="Arial" pitchFamily="34" charset="0"/>
              </a:rPr>
              <a:t>    Why      How</a:t>
            </a: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 		</a:t>
            </a:r>
            <a:r>
              <a:rPr lang="en-US" altLang="en-US" sz="2000" baseline="30000" smtClean="0">
                <a:solidFill>
                  <a:schemeClr val="bg1"/>
                </a:solidFill>
                <a:latin typeface="Arial" pitchFamily="34" charset="0"/>
              </a:rPr>
              <a:t>1</a:t>
            </a:r>
            <a:r>
              <a:rPr lang="en-US" altLang="en-US" sz="1600" smtClean="0">
                <a:solidFill>
                  <a:schemeClr val="bg1"/>
                </a:solidFill>
                <a:latin typeface="Arial" pitchFamily="34" charset="0"/>
              </a:rPr>
              <a:t>Dunnington GL, DaRosa D. Instructor’s 				Guide for Teaching Residents to Teach. 	</a:t>
            </a:r>
          </a:p>
          <a:p>
            <a:pPr eaLnBrk="1" hangingPunct="1">
              <a:buFontTx/>
              <a:buNone/>
            </a:pPr>
            <a:r>
              <a:rPr lang="en-US" altLang="en-US" sz="1600" smtClean="0">
                <a:solidFill>
                  <a:schemeClr val="bg1"/>
                </a:solidFill>
                <a:latin typeface="Arial" pitchFamily="34" charset="0"/>
              </a:rPr>
              <a:t>					Springfield, IL: Association for Surgical </a:t>
            </a:r>
          </a:p>
          <a:p>
            <a:pPr eaLnBrk="1" hangingPunct="1">
              <a:buFontTx/>
              <a:buNone/>
            </a:pPr>
            <a:r>
              <a:rPr lang="en-US" altLang="en-US" sz="1600" smtClean="0">
                <a:solidFill>
                  <a:schemeClr val="bg1"/>
                </a:solidFill>
                <a:latin typeface="Arial" pitchFamily="34" charset="0"/>
              </a:rPr>
              <a:t>					Education (2000).</a:t>
            </a:r>
          </a:p>
        </p:txBody>
      </p:sp>
      <p:sp>
        <p:nvSpPr>
          <p:cNvPr id="29702" name="Line 9"/>
          <p:cNvSpPr>
            <a:spLocks noChangeShapeType="1"/>
          </p:cNvSpPr>
          <p:nvPr/>
        </p:nvSpPr>
        <p:spPr bwMode="auto">
          <a:xfrm flipH="1">
            <a:off x="1295400" y="4495800"/>
            <a:ext cx="3810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Line 10"/>
          <p:cNvSpPr>
            <a:spLocks noChangeShapeType="1"/>
          </p:cNvSpPr>
          <p:nvPr/>
        </p:nvSpPr>
        <p:spPr bwMode="auto">
          <a:xfrm>
            <a:off x="2057400" y="4495800"/>
            <a:ext cx="4572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>Learning Objective</a:t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200" b="1">
              <a:solidFill>
                <a:srgbClr val="000000"/>
              </a:solidFill>
              <a:latin typeface="Tahoma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ahoma" pitchFamily="34" charset="0"/>
              </a:rPr>
              <a:t>After participating in this session, participating residents will be able to teach a learner how to perform a procedure.</a:t>
            </a:r>
          </a:p>
        </p:txBody>
      </p:sp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867275"/>
            <a:ext cx="2057400" cy="159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1200" b="1">
              <a:solidFill>
                <a:srgbClr val="000000"/>
              </a:solidFill>
              <a:latin typeface="Tahoma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36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Teaching Procedures</a:t>
            </a:r>
            <a:endParaRPr lang="en-US" altLang="en-US" sz="72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10245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mtClean="0">
                <a:solidFill>
                  <a:schemeClr val="bg1"/>
                </a:solidFill>
                <a:latin typeface="Arial" pitchFamily="34" charset="0"/>
              </a:rPr>
              <a:t>	</a:t>
            </a: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3 phases of psychomotor skills development:</a:t>
            </a:r>
            <a:r>
              <a:rPr lang="en-US" altLang="en-US" baseline="30000" smtClean="0">
                <a:solidFill>
                  <a:schemeClr val="bg1"/>
                </a:solidFill>
                <a:latin typeface="Arial" pitchFamily="34" charset="0"/>
              </a:rPr>
              <a:t>1</a:t>
            </a:r>
            <a:endParaRPr lang="en-US" altLang="en-US" b="1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/>
            <a:endParaRPr lang="en-US" altLang="en-US" sz="1600" b="1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          1                   2                     3 </a:t>
            </a:r>
            <a:r>
              <a:rPr lang="en-US" altLang="en-US" sz="2800" b="1" smtClean="0">
                <a:solidFill>
                  <a:schemeClr val="bg1"/>
                </a:solidFill>
                <a:latin typeface="Arial" pitchFamily="34" charset="0"/>
              </a:rPr>
              <a:t>Cognitive      Developmental      Automated</a:t>
            </a: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en-US" altLang="en-US" sz="2400" b="1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sz="2400" b="1" smtClean="0">
                <a:solidFill>
                  <a:schemeClr val="bg1"/>
                </a:solidFill>
                <a:latin typeface="Arial" pitchFamily="34" charset="0"/>
              </a:rPr>
              <a:t>    Why      How</a:t>
            </a:r>
            <a:r>
              <a:rPr lang="en-US" altLang="en-US" b="1" smtClean="0">
                <a:solidFill>
                  <a:schemeClr val="bg1"/>
                </a:solidFill>
                <a:latin typeface="Arial" pitchFamily="34" charset="0"/>
              </a:rPr>
              <a:t> 		</a:t>
            </a:r>
            <a:r>
              <a:rPr lang="en-US" altLang="en-US" sz="2000" baseline="30000" smtClean="0">
                <a:solidFill>
                  <a:schemeClr val="bg1"/>
                </a:solidFill>
                <a:latin typeface="Arial" pitchFamily="34" charset="0"/>
              </a:rPr>
              <a:t>1</a:t>
            </a:r>
            <a:r>
              <a:rPr lang="en-US" altLang="en-US" sz="1600" smtClean="0">
                <a:solidFill>
                  <a:schemeClr val="bg1"/>
                </a:solidFill>
                <a:latin typeface="Arial" pitchFamily="34" charset="0"/>
              </a:rPr>
              <a:t>Dunnington GL, DaRosa D. Instructor’s 				Guide for Teaching Residents to Teach. 	</a:t>
            </a:r>
          </a:p>
          <a:p>
            <a:pPr eaLnBrk="1" hangingPunct="1">
              <a:buFontTx/>
              <a:buNone/>
            </a:pPr>
            <a:r>
              <a:rPr lang="en-US" altLang="en-US" sz="1600" smtClean="0">
                <a:solidFill>
                  <a:schemeClr val="bg1"/>
                </a:solidFill>
                <a:latin typeface="Arial" pitchFamily="34" charset="0"/>
              </a:rPr>
              <a:t>					Springfield, IL: Association for Surgical </a:t>
            </a:r>
          </a:p>
          <a:p>
            <a:pPr eaLnBrk="1" hangingPunct="1">
              <a:buFontTx/>
              <a:buNone/>
            </a:pPr>
            <a:r>
              <a:rPr lang="en-US" altLang="en-US" sz="1600" smtClean="0">
                <a:solidFill>
                  <a:schemeClr val="bg1"/>
                </a:solidFill>
                <a:latin typeface="Arial" pitchFamily="34" charset="0"/>
              </a:rPr>
              <a:t>					Education (2000).</a:t>
            </a:r>
          </a:p>
        </p:txBody>
      </p:sp>
      <p:sp>
        <p:nvSpPr>
          <p:cNvPr id="10246" name="Line 9"/>
          <p:cNvSpPr>
            <a:spLocks noChangeShapeType="1"/>
          </p:cNvSpPr>
          <p:nvPr/>
        </p:nvSpPr>
        <p:spPr bwMode="auto">
          <a:xfrm flipH="1">
            <a:off x="1295400" y="4495800"/>
            <a:ext cx="3810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>
            <a:off x="2057400" y="4495800"/>
            <a:ext cx="4572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057400"/>
            <a:ext cx="7772400" cy="28956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COGNITIVE </a:t>
            </a:r>
            <a:b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en-US" altLang="en-US" sz="4400" b="1" smtClean="0">
                <a:solidFill>
                  <a:srgbClr val="00CC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>Cognitive Phase</a:t>
            </a: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Arial" pitchFamily="34" charset="0"/>
              </a:rPr>
              <a:t>	Learners first need to understand the </a:t>
            </a:r>
            <a:r>
              <a:rPr lang="en-US" altLang="en-US" b="1">
                <a:solidFill>
                  <a:srgbClr val="000000"/>
                </a:solidFill>
                <a:latin typeface="Arial" pitchFamily="34" charset="0"/>
              </a:rPr>
              <a:t>“why”</a:t>
            </a:r>
            <a:r>
              <a:rPr lang="en-US" altLang="en-US">
                <a:solidFill>
                  <a:srgbClr val="000000"/>
                </a:solidFill>
                <a:latin typeface="Arial" pitchFamily="34" charset="0"/>
              </a:rPr>
              <a:t> components of the procedure:</a:t>
            </a:r>
          </a:p>
          <a:p>
            <a:pPr eaLnBrk="1" hangingPunct="1"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	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Why learn procedure?</a:t>
            </a: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</a:rPr>
              <a:t>o	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Indications</a:t>
            </a: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</a:rPr>
              <a:t>o	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Contraindications</a:t>
            </a: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</a:rPr>
              <a:t>o	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Risks/complications</a:t>
            </a: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</a:rPr>
              <a:t>o	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Benefits</a:t>
            </a: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</a:rPr>
              <a:t>o	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Alternatives</a:t>
            </a:r>
          </a:p>
        </p:txBody>
      </p:sp>
      <p:graphicFrame>
        <p:nvGraphicFramePr>
          <p:cNvPr id="13316" name="Object 5"/>
          <p:cNvGraphicFramePr>
            <a:graphicFrameLocks noChangeAspect="1"/>
          </p:cNvGraphicFramePr>
          <p:nvPr/>
        </p:nvGraphicFramePr>
        <p:xfrm>
          <a:off x="7543800" y="4953000"/>
          <a:ext cx="942975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Clip" r:id="rId4" imgW="1663065" imgH="2287143" progId="MS_ClipArt_Gallery.2">
                  <p:embed/>
                </p:oleObj>
              </mc:Choice>
              <mc:Fallback>
                <p:oleObj name="Clip" r:id="rId4" imgW="1663065" imgH="2287143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4953000"/>
                        <a:ext cx="942975" cy="129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7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en-US" altLang="en-US" sz="4400" b="1" smtClean="0">
                <a:solidFill>
                  <a:srgbClr val="00CC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>Cognitive Phase</a:t>
            </a: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Arial" pitchFamily="34" charset="0"/>
              </a:rPr>
              <a:t>	Since adult learners prefer active learning, teach through questioning:</a:t>
            </a:r>
          </a:p>
          <a:p>
            <a:pPr eaLnBrk="1" hangingPunct="1"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	</a:t>
            </a:r>
            <a:r>
              <a:rPr lang="en-US" altLang="en-US">
                <a:solidFill>
                  <a:srgbClr val="000000"/>
                </a:solidFill>
                <a:latin typeface="Arial" pitchFamily="34" charset="0"/>
              </a:rPr>
              <a:t>Has the learner done this procedure  before?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  </a:t>
            </a: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1000">
              <a:solidFill>
                <a:srgbClr val="000000"/>
              </a:solidFill>
              <a:latin typeface="Arial" pitchFamily="34" charset="0"/>
            </a:endParaRPr>
          </a:p>
          <a:p>
            <a:pPr lvl="3" eaLnBrk="1" hangingPunct="1">
              <a:spcBef>
                <a:spcPct val="0"/>
              </a:spcBef>
              <a:buFontTx/>
              <a:buNone/>
            </a:pPr>
            <a:endParaRPr lang="en-US" altLang="en-US" sz="1000">
              <a:solidFill>
                <a:srgbClr val="000000"/>
              </a:solidFill>
              <a:latin typeface="Arial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urier New" pitchFamily="49" charset="0"/>
              </a:rPr>
              <a:t>o</a:t>
            </a:r>
            <a:r>
              <a:rPr lang="en-US" altLang="en-US" sz="240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en-US">
                <a:solidFill>
                  <a:srgbClr val="000000"/>
                </a:solidFill>
                <a:latin typeface="Arial" pitchFamily="34" charset="0"/>
              </a:rPr>
              <a:t>What does s/he recall about indications, risks, etc.?</a:t>
            </a:r>
            <a:endParaRPr lang="en-US" altLang="en-US" sz="24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536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  <a:p>
            <a:pPr algn="ctr" eaLnBrk="1" hangingPunct="1">
              <a:defRPr/>
            </a:pPr>
            <a:r>
              <a:rPr lang="en-US" altLang="en-US" sz="4400" b="1" smtClean="0">
                <a:solidFill>
                  <a:srgbClr val="00CC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>Cognitive Phase</a:t>
            </a: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+mn-cs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endParaRPr lang="en-US" altLang="en-US" sz="1600" b="1" u="sng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  <a:p>
            <a:pPr eaLnBrk="1" hangingPunct="1">
              <a:spcBef>
                <a:spcPct val="20000"/>
              </a:spcBef>
              <a:defRPr/>
            </a:pP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	Then address the “how” components of learning the procedure:</a:t>
            </a:r>
            <a:r>
              <a:rPr lang="en-US" altLang="en-US" dirty="0" smtClean="0">
                <a:solidFill>
                  <a:srgbClr val="000000"/>
                </a:solidFill>
                <a:latin typeface="Symbol" panose="05050102010706020507" pitchFamily="18" charset="2"/>
                <a:ea typeface="+mn-ea"/>
                <a:cs typeface="Times New Roman" panose="02020603050405020304" pitchFamily="18" charset="0"/>
              </a:rPr>
              <a:t>	</a:t>
            </a:r>
            <a:endParaRPr lang="en-US" altLang="en-US" sz="800" dirty="0" smtClean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lvl="3" eaLnBrk="1" hangingPunct="1">
              <a:defRPr/>
            </a:pPr>
            <a:endParaRPr lang="en-US" altLang="en-US" sz="800" dirty="0" smtClean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lvl="3" eaLnBrk="1" hangingPunct="1">
              <a:defRPr/>
            </a:pPr>
            <a:endParaRPr lang="en-US" altLang="en-US" sz="800" dirty="0" smtClean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lvl="3" eaLnBrk="1" hangingPunct="1">
              <a:defRPr/>
            </a:pPr>
            <a:endParaRPr lang="en-US" altLang="en-US" sz="800" dirty="0" smtClean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lvl="1" eaLnBrk="1" hangingPunct="1">
              <a:defRPr/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ea typeface="+mn-ea"/>
                <a:cs typeface="Times New Roman" panose="02020603050405020304" pitchFamily="18" charset="0"/>
              </a:rPr>
              <a:t>o	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Demonstrate the procedure step by step.</a:t>
            </a:r>
          </a:p>
          <a:p>
            <a:pPr lvl="3" eaLnBrk="1" hangingPunct="1">
              <a:defRPr/>
            </a:pPr>
            <a:endParaRPr lang="en-US" altLang="en-US" sz="800" dirty="0" smtClean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lvl="3" eaLnBrk="1" hangingPunct="1">
              <a:defRPr/>
            </a:pPr>
            <a:endParaRPr lang="en-US" altLang="en-US" sz="800" dirty="0" smtClean="0">
              <a:solidFill>
                <a:srgbClr val="000000"/>
              </a:solidFill>
              <a:latin typeface="Courier New" panose="02070309020205020404" pitchFamily="49" charset="0"/>
              <a:ea typeface="+mn-ea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ea typeface="+mn-ea"/>
                <a:cs typeface="Times New Roman" panose="02020603050405020304" pitchFamily="18" charset="0"/>
              </a:rPr>
              <a:t>o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Ask learner to verbalize the steps.</a:t>
            </a:r>
          </a:p>
          <a:p>
            <a:pPr lvl="3" eaLnBrk="1" hangingPunct="1">
              <a:defRPr/>
            </a:pPr>
            <a:endParaRPr lang="en-US" altLang="en-US" sz="800" dirty="0" smtClean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lvl="1" eaLnBrk="1" hangingPunct="1">
              <a:spcBef>
                <a:spcPct val="20000"/>
              </a:spcBef>
              <a:defRPr/>
            </a:pPr>
            <a:r>
              <a:rPr lang="en-US" altLang="en-US" dirty="0" smtClean="0">
                <a:solidFill>
                  <a:srgbClr val="000000"/>
                </a:solidFill>
                <a:latin typeface="Courier New" panose="02070309020205020404" pitchFamily="49" charset="0"/>
                <a:ea typeface="+mn-ea"/>
                <a:cs typeface="Times New Roman" panose="02020603050405020304" pitchFamily="18" charset="0"/>
              </a:rPr>
              <a:t>o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Ask for questions.</a:t>
            </a:r>
          </a:p>
          <a:p>
            <a:pPr eaLnBrk="1" hangingPunct="1">
              <a:spcBef>
                <a:spcPct val="20000"/>
              </a:spcBef>
              <a:defRPr/>
            </a:pPr>
            <a:endParaRPr lang="en-US" altLang="en-US" dirty="0" smtClean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41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057400"/>
            <a:ext cx="7772400" cy="28956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DEVELOPMENTAL </a:t>
            </a:r>
            <a:b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Developmental Phase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</a:rPr>
              <a:t>Next, learners need to practice.</a:t>
            </a:r>
          </a:p>
          <a:p>
            <a:pPr eaLnBrk="1" hangingPunct="1"/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Have learner demonstrate procedure 	for you, explaining each step.</a:t>
            </a:r>
          </a:p>
          <a:p>
            <a:pPr eaLnBrk="1" hangingPunct="1"/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Provide guidance for each step,  		both verbally and physically.</a:t>
            </a:r>
          </a:p>
          <a:p>
            <a:pPr eaLnBrk="1" hangingPunct="1"/>
            <a:endParaRPr lang="en-US" altLang="en-US" sz="800" smtClean="0">
              <a:latin typeface="Arial" pitchFamily="34" charset="0"/>
            </a:endParaRPr>
          </a:p>
          <a:p>
            <a:pPr eaLnBrk="1" hangingPunct="1"/>
            <a:r>
              <a:rPr lang="en-US" altLang="en-US" smtClean="0">
                <a:latin typeface="Arial" pitchFamily="34" charset="0"/>
              </a:rPr>
              <a:t>Evaluate learner’s proficiency:           	what did learner do right, wrong?</a:t>
            </a:r>
          </a:p>
        </p:txBody>
      </p:sp>
      <p:pic>
        <p:nvPicPr>
          <p:cNvPr id="2048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RTemplate_blue">
  <a:themeElements>
    <a:clrScheme name="UCRTemplate_blu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_blue">
      <a:majorFont>
        <a:latin typeface="Arial"/>
        <a:ea typeface="Geneva"/>
        <a:cs typeface=""/>
      </a:majorFont>
      <a:minorFont>
        <a:latin typeface="Arial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_blu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_blu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317</Words>
  <Application>Microsoft Office PowerPoint</Application>
  <PresentationFormat>On-screen Show (4:3)</PresentationFormat>
  <Paragraphs>148</Paragraphs>
  <Slides>14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Times New Roman</vt:lpstr>
      <vt:lpstr>Geneva</vt:lpstr>
      <vt:lpstr>Arial</vt:lpstr>
      <vt:lpstr>Wingdings</vt:lpstr>
      <vt:lpstr>Calibri</vt:lpstr>
      <vt:lpstr>Tahoma</vt:lpstr>
      <vt:lpstr>Courier New</vt:lpstr>
      <vt:lpstr>Symbol</vt:lpstr>
      <vt:lpstr>UCRTemplate_blue</vt:lpstr>
      <vt:lpstr>1_Default Design</vt:lpstr>
      <vt:lpstr>Microsoft Clip Gallery</vt:lpstr>
      <vt:lpstr>Teaching Procedures</vt:lpstr>
      <vt:lpstr>PowerPoint Presentation</vt:lpstr>
      <vt:lpstr>Teaching Procedures</vt:lpstr>
      <vt:lpstr>COGNITIVE  PHASE</vt:lpstr>
      <vt:lpstr>PowerPoint Presentation</vt:lpstr>
      <vt:lpstr>PowerPoint Presentation</vt:lpstr>
      <vt:lpstr>PowerPoint Presentation</vt:lpstr>
      <vt:lpstr>DEVELOPMENTAL  PHASE</vt:lpstr>
      <vt:lpstr>Developmental Phase</vt:lpstr>
      <vt:lpstr>Developmental Phase</vt:lpstr>
      <vt:lpstr>AUTOMATED  PHASE</vt:lpstr>
      <vt:lpstr>Automated Phase</vt:lpstr>
      <vt:lpstr>Automated Phase</vt:lpstr>
      <vt:lpstr>Teaching Procedures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“EBM Rx”: An Initial Experience with an  Evidence-Based  Learning Prescription</dc:title>
  <dc:creator>Elizabeth Morrison, MD, MSED</dc:creator>
  <cp:lastModifiedBy>Ross French</cp:lastModifiedBy>
  <cp:revision>148</cp:revision>
  <dcterms:created xsi:type="dcterms:W3CDTF">2000-04-16T00:19:50Z</dcterms:created>
  <dcterms:modified xsi:type="dcterms:W3CDTF">2018-04-02T21:24:07Z</dcterms:modified>
</cp:coreProperties>
</file>