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4"/>
  </p:handoutMasterIdLst>
  <p:sldIdLst>
    <p:sldId id="284" r:id="rId3"/>
    <p:sldId id="259" r:id="rId4"/>
    <p:sldId id="285" r:id="rId5"/>
    <p:sldId id="286" r:id="rId6"/>
    <p:sldId id="293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99FF"/>
    <a:srgbClr val="660066"/>
    <a:srgbClr val="800000"/>
    <a:srgbClr val="008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0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1A62DC6-F96B-4B28-9EDE-242E2CCA4D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642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ED9E6-0BD5-424E-A792-133D8A909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17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411813-57E3-4253-9FFE-CDEF574541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24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CAE65-C053-45AD-998D-9F765546E9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548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81400" y="381000"/>
            <a:ext cx="5181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3276600"/>
            <a:ext cx="5181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E132DC6-FA1C-4540-B678-423BF9E0D6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30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3491"/>
            <a:ext cx="8229600" cy="42949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5088"/>
            <a:ext cx="2133600" cy="276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5088"/>
            <a:ext cx="2895600" cy="276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5088"/>
            <a:ext cx="2133600" cy="276225"/>
          </a:xfrm>
        </p:spPr>
        <p:txBody>
          <a:bodyPr/>
          <a:lstStyle>
            <a:lvl1pPr>
              <a:defRPr/>
            </a:lvl1pPr>
          </a:lstStyle>
          <a:p>
            <a:fld id="{159A58B0-7A9B-4B2E-9CE8-7787EFED9F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034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8EA27-25E6-4FB6-8F4F-D464A952F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991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261C4-A3EE-49F0-8783-6C4EF187D0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93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34926-A083-4CEC-9D6E-7925F7EDAE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167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3104B-7F4C-4CCA-B6C2-23457A63ED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197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E0F07-0B3E-439B-856A-1011B0324F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461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20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240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68F3F-8007-414F-A2CB-E485268BBD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84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DD5436-0E40-4569-B4A7-4305270EA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612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054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75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721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933092-243C-4CBF-8753-F0E1FA3957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763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D55291-E3B4-4004-A556-13E0E8F8A0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652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2C84A-FC99-470B-AB2C-3613B8FE1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08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03998E-1AC9-4D9B-8714-80343CBB8F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06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29731-059F-4467-B223-2DC930CCA1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11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C2394-3584-4CEE-B91A-13F7D78CC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710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DFCA0-D2FB-4411-BD68-AF8108433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74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91223-CE2E-443A-9923-86D2C3D1D4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04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7E2197-FAEC-46F8-AD2E-41ED8B97A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124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4C30E-9D71-42A5-8B00-5A0B40DF6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27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1165567-3B01-4EB1-97E4-F6AA6B01E2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Geneva"/>
              </a:defRPr>
            </a:lvl1pPr>
          </a:lstStyle>
          <a:p>
            <a:fld id="{FBAD0E08-5E23-4FA5-B062-3EF0207CE8C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55" name="Picture 1" descr="inside_banner_0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Genev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  <a:cs typeface="Genev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  <a:cs typeface="Genev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  <a:cs typeface="Genev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  <a:cs typeface="Geneva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Geneva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sz="2600">
          <a:solidFill>
            <a:schemeClr val="tx1"/>
          </a:solidFill>
          <a:latin typeface="+mn-lt"/>
          <a:ea typeface="+mn-ea"/>
          <a:cs typeface="Genev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Blip>
          <a:blip r:embed="rId16"/>
        </a:buBlip>
        <a:defRPr sz="2300">
          <a:solidFill>
            <a:schemeClr val="tx1"/>
          </a:solidFill>
          <a:latin typeface="+mn-lt"/>
          <a:ea typeface="+mn-ea"/>
          <a:cs typeface="Genev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Genev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  <a:ea typeface="+mn-ea"/>
          <a:cs typeface="Genev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1400" y="838200"/>
            <a:ext cx="5181600" cy="2971800"/>
          </a:xfrm>
        </p:spPr>
        <p:txBody>
          <a:bodyPr/>
          <a:lstStyle/>
          <a:p>
            <a:pPr eaLnBrk="1" hangingPunct="1"/>
            <a:r>
              <a:rPr lang="en-US" altLang="en-US" sz="4400" smtClean="0"/>
              <a:t>Teaching   Charting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4343400"/>
            <a:ext cx="5181600" cy="129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Bringing Education &amp; Service Together (BEST)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R</a:t>
            </a:r>
            <a:r>
              <a:rPr lang="en-US" altLang="en-US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ESOURCES</a:t>
            </a:r>
            <a:br>
              <a:rPr lang="en-US" altLang="en-US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n-US" altLang="en-US" sz="4400" b="1" dirty="0" smtClean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096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 typeface="Symbol" pitchFamily="18" charset="2"/>
              <a:buChar char="·"/>
            </a:pPr>
            <a:endParaRPr lang="en-US" altLang="en-US" sz="1200">
              <a:latin typeface="Arial" pitchFamily="34" charset="0"/>
            </a:endParaRP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3600">
                <a:solidFill>
                  <a:schemeClr val="bg1"/>
                </a:solidFill>
                <a:latin typeface="Arial" pitchFamily="34" charset="0"/>
              </a:rPr>
              <a:t>Discuss </a:t>
            </a:r>
            <a:r>
              <a:rPr lang="en-US" altLang="en-US" sz="3600" b="1">
                <a:solidFill>
                  <a:schemeClr val="bg1"/>
                </a:solidFill>
                <a:latin typeface="Arial" pitchFamily="34" charset="0"/>
              </a:rPr>
              <a:t>learning resources</a:t>
            </a:r>
            <a:r>
              <a:rPr lang="en-US" altLang="en-US" sz="3600">
                <a:solidFill>
                  <a:schemeClr val="bg1"/>
                </a:solidFill>
                <a:latin typeface="Arial" pitchFamily="34" charset="0"/>
              </a:rPr>
              <a:t> to improve charting skills:</a:t>
            </a:r>
            <a:r>
              <a:rPr lang="en-US" altLang="en-US">
                <a:solidFill>
                  <a:schemeClr val="bg1"/>
                </a:solidFill>
                <a:latin typeface="Arial" pitchFamily="34" charset="0"/>
              </a:rPr>
              <a:t> </a:t>
            </a: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endParaRPr lang="en-US" altLang="en-US" sz="800">
              <a:solidFill>
                <a:schemeClr val="bg1"/>
              </a:solidFill>
              <a:latin typeface="Arial" pitchFamily="34" charset="0"/>
            </a:endParaRPr>
          </a:p>
          <a:p>
            <a:pPr lvl="1"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3200">
                <a:solidFill>
                  <a:schemeClr val="bg1"/>
                </a:solidFill>
                <a:latin typeface="Arial" pitchFamily="34" charset="0"/>
              </a:rPr>
              <a:t>Online texts and other resources </a:t>
            </a:r>
          </a:p>
          <a:p>
            <a:pPr lvl="1"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3200">
                <a:solidFill>
                  <a:schemeClr val="bg1"/>
                </a:solidFill>
                <a:latin typeface="Arial" pitchFamily="34" charset="0"/>
              </a:rPr>
              <a:t>Other teachers</a:t>
            </a:r>
            <a:endParaRPr lang="en-US" altLang="en-US" sz="2400">
              <a:solidFill>
                <a:schemeClr val="bg1"/>
              </a:solidFill>
              <a:latin typeface="Arial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endParaRPr lang="en-US" altLang="en-US" sz="1000">
              <a:solidFill>
                <a:schemeClr val="bg1"/>
              </a:solidFill>
              <a:latin typeface="Arial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endParaRPr lang="en-US" altLang="en-US" sz="1000">
              <a:solidFill>
                <a:schemeClr val="bg1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3600">
                <a:solidFill>
                  <a:schemeClr val="bg1"/>
                </a:solidFill>
                <a:latin typeface="Arial" pitchFamily="34" charset="0"/>
              </a:rPr>
              <a:t>Which resources does the learner think would be best for his or her learning preferences?</a:t>
            </a:r>
            <a:endParaRPr lang="en-US" altLang="en-US" sz="24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8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</a:t>
            </a:r>
            <a:r>
              <a:rPr lang="en-US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IMING </a:t>
            </a:r>
            <a:r>
              <a:rPr lang="en-US" alt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OF FOLLOW-UP</a:t>
            </a:r>
            <a:r>
              <a:rPr lang="en-US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dirty="0" smtClean="0">
              <a:solidFill>
                <a:srgbClr val="FFC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096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None/>
              <a:defRPr/>
            </a:pP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	When would the learner like to meet again to go over more written work?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810000" y="4343400"/>
          <a:ext cx="1604963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Clip" r:id="rId3" imgW="3063875" imgH="3148013" progId="MS_ClipArt_Gallery.2">
                  <p:embed/>
                </p:oleObj>
              </mc:Choice>
              <mc:Fallback>
                <p:oleObj name="Clip" r:id="rId3" imgW="3063875" imgH="3148013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604963" cy="164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altLang="en-US" sz="4400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Learning Objectives</a:t>
            </a:r>
            <a:br>
              <a:rPr lang="en-US" altLang="en-US" sz="4400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dirty="0" smtClean="0">
              <a:solidFill>
                <a:srgbClr val="FF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685800" y="1371600"/>
            <a:ext cx="7772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the end of this session, you will be able to:</a:t>
            </a:r>
          </a:p>
          <a:p>
            <a:pPr eaLnBrk="1" hangingPunct="1">
              <a:defRPr/>
            </a:pPr>
            <a:r>
              <a:rPr lang="en-US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Identify 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benefits of teaching charting</a:t>
            </a:r>
          </a:p>
          <a:p>
            <a:pPr eaLnBrk="1" hangingPunct="1">
              <a:defRPr/>
            </a:pPr>
            <a:r>
              <a:rPr lang="en-US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Define 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CHART approach </a:t>
            </a:r>
          </a:p>
          <a:p>
            <a:pPr eaLnBrk="1" hangingPunct="1">
              <a:defRPr/>
            </a:pPr>
            <a:r>
              <a:rPr lang="en-US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Practice 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teaching charting to a medical student</a:t>
            </a:r>
          </a:p>
        </p:txBody>
      </p:sp>
      <p:pic>
        <p:nvPicPr>
          <p:cNvPr id="7172" name="Picture 1" descr="Physician-Friendly &lt;strong&gt;Electronic&lt;/strong&gt; &lt;strong&gt;Records&lt;/strong&gt; Help Docs Go Digital | Texas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760" y="5400675"/>
            <a:ext cx="255428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endParaRPr lang="en-US" altLang="en-US" sz="1200" b="1">
              <a:latin typeface="Tahoma" pitchFamily="34" charset="0"/>
            </a:endParaRPr>
          </a:p>
          <a:p>
            <a:pPr algn="ctr">
              <a:buFontTx/>
              <a:buNone/>
            </a:pPr>
            <a:endParaRPr lang="en-US" altLang="en-US" sz="3600">
              <a:latin typeface="Tahoma" pitchFamily="34" charset="0"/>
            </a:endParaRPr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title"/>
          </p:nvPr>
        </p:nvSpPr>
        <p:spPr>
          <a:xfrm>
            <a:off x="685800" y="3984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Benefits of </a:t>
            </a:r>
            <a:b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Teaching Charting</a:t>
            </a:r>
            <a:endParaRPr lang="en-US" altLang="en-US" dirty="0">
              <a:solidFill>
                <a:srgbClr val="FF99FF"/>
              </a:solidFill>
              <a:latin typeface="Arial" panose="020B0604020202020204" pitchFamily="34" charset="0"/>
            </a:endParaRPr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en-US" sz="8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	</a:t>
            </a:r>
            <a:endParaRPr lang="en-US" alt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b="1" dirty="0">
                <a:latin typeface="Arial" panose="020B0604020202020204" pitchFamily="34" charset="0"/>
              </a:rPr>
              <a:t>	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Many medical students prefer to learn “hands on” clinical skills (history taking, physical examination, charting, procedures) from resident physicians rather than from faculty.</a:t>
            </a:r>
            <a:r>
              <a:rPr lang="en-US" altLang="en-US" baseline="300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  <a:p>
            <a:pPr>
              <a:buFontTx/>
              <a:buNone/>
              <a:defRPr/>
            </a:pPr>
            <a:endParaRPr lang="en-US" altLang="en-US" sz="2400" baseline="30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1">
              <a:buFontTx/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Morrison EH, Hollingshead J, Hubbell FA, Hitchcock MA, Rucker L, </a:t>
            </a:r>
            <a:r>
              <a:rPr lang="en-US" altLang="en-US" sz="2000" dirty="0" err="1">
                <a:solidFill>
                  <a:schemeClr val="bg1"/>
                </a:solidFill>
                <a:latin typeface="Arial" panose="020B0604020202020204" pitchFamily="34" charset="0"/>
              </a:rPr>
              <a:t>Prislin</a:t>
            </a: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 MD.  Reach out and teach someone: generalist residents’ needs for teaching skills development. </a:t>
            </a:r>
            <a:r>
              <a:rPr lang="en-US" altLang="en-US" sz="20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Fam Med.</a:t>
            </a:r>
            <a:r>
              <a:rPr lang="en-US" altLang="en-US" sz="20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2002;34:445-450.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endParaRPr lang="en-US" altLang="en-US" sz="1200" b="1">
              <a:latin typeface="Tahoma" pitchFamily="34" charset="0"/>
            </a:endParaRPr>
          </a:p>
          <a:p>
            <a:pPr algn="ctr">
              <a:buFontTx/>
              <a:buNone/>
            </a:pPr>
            <a:endParaRPr lang="en-US" altLang="en-US" sz="3600">
              <a:latin typeface="Tahoma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95400"/>
          </a:xfrm>
        </p:spPr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Benefits of </a:t>
            </a:r>
            <a:b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Teaching Charting</a:t>
            </a:r>
            <a:endParaRPr lang="en-US" altLang="en-US" dirty="0">
              <a:solidFill>
                <a:srgbClr val="FF99FF"/>
              </a:solidFill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>
              <a:defRPr/>
            </a:pPr>
            <a:endParaRPr lang="en-US" altLang="en-US" sz="1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Medical school provides numerous</a:t>
            </a: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teachable moments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 for students to learn writing skills.</a:t>
            </a:r>
            <a:endParaRPr lang="en-US" altLang="en-US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Once students become residents, they may be offered less feedback about charting, or they may be less inclined to use feedback that they are offered.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endParaRPr lang="en-US" altLang="en-US" sz="1200" b="1">
              <a:latin typeface="Tahoma" pitchFamily="34" charset="0"/>
            </a:endParaRPr>
          </a:p>
          <a:p>
            <a:pPr algn="ctr">
              <a:buFontTx/>
              <a:buNone/>
            </a:pPr>
            <a:endParaRPr lang="en-US" altLang="en-US" sz="3600">
              <a:latin typeface="Tahoma" pitchFamily="34" charset="0"/>
            </a:endParaRPr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title"/>
          </p:nvPr>
        </p:nvSpPr>
        <p:spPr>
          <a:xfrm>
            <a:off x="685800" y="3984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Benefits of </a:t>
            </a:r>
            <a:b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en-US" b="1" dirty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Teaching Charting</a:t>
            </a:r>
            <a:endParaRPr lang="en-US" altLang="en-US" dirty="0">
              <a:solidFill>
                <a:srgbClr val="FF99FF"/>
              </a:solidFill>
              <a:latin typeface="Arial" panose="020B0604020202020204" pitchFamily="34" charset="0"/>
            </a:endParaRPr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685800" y="1963738"/>
            <a:ext cx="7772400" cy="413226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en-US" sz="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en-US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Published tools now exist for assessing the quality of electronic notes, including the Physician Documentation Quality Instrument (PDQI-9</a:t>
            </a:r>
            <a:r>
              <a:rPr lang="en-US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r>
              <a:rPr lang="en-US" baseline="30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US" baseline="30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None/>
              <a:defRPr/>
            </a:pPr>
            <a:endParaRPr lang="en-US" altLang="en-US" baseline="30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None/>
              <a:defRPr/>
            </a:pPr>
            <a:endParaRPr lang="en-US" altLang="en-US" sz="2400" baseline="30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Stetson </a:t>
            </a:r>
            <a:r>
              <a:rPr lang="en-US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PD et al. Assessing electronic note quality using the Physician Documentation Quality Instrument (PDQI-9). </a:t>
            </a:r>
            <a:r>
              <a:rPr lang="en-US" sz="2000" i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</a:t>
            </a:r>
            <a:r>
              <a:rPr lang="en-US" sz="20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</a:t>
            </a:r>
            <a:r>
              <a:rPr lang="en-US" sz="20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</a:t>
            </a:r>
            <a:r>
              <a:rPr lang="en-US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2012;3:164-174.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endParaRPr lang="en-US" altLang="en-US" sz="1200" b="1">
              <a:latin typeface="Tahoma" pitchFamily="34" charset="0"/>
            </a:endParaRPr>
          </a:p>
          <a:p>
            <a:pPr algn="ctr">
              <a:buFontTx/>
              <a:buNone/>
            </a:pPr>
            <a:endParaRPr lang="en-US" altLang="en-US" sz="3600">
              <a:latin typeface="Tahoma" pitchFamily="34" charset="0"/>
            </a:endParaRP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The “CHART” Approach to Feedback on Written Work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endParaRPr lang="en-US" altLang="en-US" sz="1000" dirty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		</a:t>
            </a:r>
            <a:r>
              <a:rPr lang="en-US" altLang="en-US" sz="3600" b="1" u="sng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</a:t>
            </a:r>
            <a:r>
              <a:rPr lang="en-US" altLang="en-US" sz="3600" b="1" dirty="0" smtClean="0">
                <a:solidFill>
                  <a:srgbClr val="FF99FF"/>
                </a:solidFill>
                <a:latin typeface="Arial" panose="020B0604020202020204" pitchFamily="34" charset="0"/>
              </a:rPr>
              <a:t>omments</a:t>
            </a:r>
            <a:endParaRPr lang="en-US" altLang="en-US" sz="3600" dirty="0">
              <a:solidFill>
                <a:srgbClr val="FF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1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</a:t>
            </a:r>
            <a:endParaRPr lang="en-US" alt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	</a:t>
            </a:r>
            <a:r>
              <a:rPr lang="en-US" altLang="en-US" sz="3600" b="1" u="sng" dirty="0" smtClean="0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</a:t>
            </a:r>
            <a:r>
              <a:rPr lang="en-US" altLang="en-US" sz="3600" b="1" dirty="0" smtClean="0">
                <a:solidFill>
                  <a:srgbClr val="00CCFF"/>
                </a:solidFill>
                <a:latin typeface="Arial" panose="020B0604020202020204" pitchFamily="34" charset="0"/>
              </a:rPr>
              <a:t>elp</a:t>
            </a:r>
            <a:endParaRPr lang="en-US" altLang="en-US" sz="3600" dirty="0">
              <a:solidFill>
                <a:srgbClr val="00CC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US" altLang="en-US" sz="1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	</a:t>
            </a:r>
            <a:r>
              <a:rPr lang="en-US" altLang="en-US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</a:t>
            </a:r>
            <a:r>
              <a:rPr lang="en-US" altLang="en-US" sz="3600" b="1" dirty="0" smtClean="0">
                <a:solidFill>
                  <a:srgbClr val="FFFF00"/>
                </a:solidFill>
                <a:latin typeface="Arial" panose="020B0604020202020204" pitchFamily="34" charset="0"/>
              </a:rPr>
              <a:t>ssessment</a:t>
            </a:r>
            <a:endParaRPr lang="en-US" altLang="en-US" sz="3600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US" altLang="en-US" sz="1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	</a:t>
            </a:r>
            <a:r>
              <a:rPr lang="en-US" altLang="en-US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R</a:t>
            </a:r>
            <a:r>
              <a:rPr lang="en-US" altLang="en-US" sz="36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esources</a:t>
            </a:r>
            <a:endParaRPr lang="en-US" altLang="en-US" sz="36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US" altLang="en-US" sz="1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	</a:t>
            </a:r>
            <a:r>
              <a:rPr lang="en-US" altLang="en-US" sz="36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</a:t>
            </a:r>
            <a:r>
              <a:rPr lang="en-US" altLang="en-US" sz="3600" b="1" dirty="0" smtClean="0">
                <a:solidFill>
                  <a:srgbClr val="FFC000"/>
                </a:solidFill>
                <a:latin typeface="Arial" panose="020B0604020202020204" pitchFamily="34" charset="0"/>
              </a:rPr>
              <a:t>iming </a:t>
            </a:r>
            <a:r>
              <a:rPr lang="en-US" altLang="en-US" sz="2800" b="1" dirty="0">
                <a:solidFill>
                  <a:srgbClr val="FFC000"/>
                </a:solidFill>
                <a:latin typeface="Arial" panose="020B0604020202020204" pitchFamily="34" charset="0"/>
              </a:rPr>
              <a:t>of follow-up</a:t>
            </a:r>
            <a:endParaRPr lang="en-US" altLang="en-US" sz="3600" dirty="0">
              <a:solidFill>
                <a:srgbClr val="FFC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800" b="1" u="sng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</a:t>
            </a:r>
            <a:r>
              <a:rPr lang="en-US" altLang="en-US" sz="4400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OMMENTS</a:t>
            </a:r>
            <a:r>
              <a:rPr lang="en-US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/>
            </a:r>
            <a:br>
              <a:rPr lang="en-US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6096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r>
              <a:rPr lang="en-US" altLang="en-US" sz="3200" dirty="0" smtClean="0">
                <a:solidFill>
                  <a:schemeClr val="bg1"/>
                </a:solidFill>
                <a:latin typeface="Arial" panose="020B0604020202020204" pitchFamily="34" charset="0"/>
              </a:rPr>
              <a:t>Before meeting, read the learner’s note and </a:t>
            </a:r>
            <a:r>
              <a:rPr lang="en-US" altLang="en-US" sz="32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write comments</a:t>
            </a:r>
            <a:r>
              <a:rPr lang="en-US" altLang="en-US" sz="3200" dirty="0" smtClean="0">
                <a:solidFill>
                  <a:schemeClr val="bg1"/>
                </a:solidFill>
                <a:latin typeface="Arial" panose="020B0604020202020204" pitchFamily="34" charset="0"/>
              </a:rPr>
              <a:t> on it.  </a:t>
            </a: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sz="8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1">
              <a:buFont typeface="Symbol" panose="05050102010706020507" pitchFamily="18" charset="2"/>
              <a:buChar char="·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</a:rPr>
              <a:t>Include an adequate (but not overwhelming) level of detail.</a:t>
            </a:r>
            <a:endParaRPr lang="en-US" altLang="en-US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1">
              <a:spcBef>
                <a:spcPct val="20000"/>
              </a:spcBef>
              <a:buFontTx/>
              <a:buChar char="•"/>
              <a:defRPr/>
            </a:pPr>
            <a:endParaRPr lang="en-US" altLang="en-US" sz="1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r>
              <a:rPr lang="en-US" altLang="en-US" sz="3200" dirty="0" smtClean="0">
                <a:solidFill>
                  <a:schemeClr val="bg1"/>
                </a:solidFill>
                <a:latin typeface="Arial" panose="020B0604020202020204" pitchFamily="34" charset="0"/>
              </a:rPr>
              <a:t>Writing down your comments will help organize your feedback and will later aid learner’s recall.</a:t>
            </a:r>
            <a:endParaRPr lang="en-US" altLang="en-US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2">
              <a:buFont typeface="Symbol" panose="05050102010706020507" pitchFamily="18" charset="2"/>
              <a:buChar char="·"/>
              <a:defRPr/>
            </a:pPr>
            <a:endParaRPr lang="en-US" altLang="en-US" sz="36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800" b="1" u="sng" smtClean="0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</a:t>
            </a:r>
            <a:r>
              <a:rPr lang="en-US" altLang="en-US" sz="4400" b="1" smtClean="0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ELP</a:t>
            </a:r>
            <a: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/>
            </a:r>
            <a:br>
              <a:rPr lang="en-US" altLang="en-US" sz="44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n-US" altLang="en-US" sz="4400" b="1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6096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b="1" u="sng" dirty="0" smtClean="0">
              <a:solidFill>
                <a:srgbClr val="00CC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 typeface="Symbol" panose="05050102010706020507" pitchFamily="18" charset="2"/>
              <a:buChar char="·"/>
              <a:defRPr/>
            </a:pP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Establish </a:t>
            </a:r>
            <a:r>
              <a:rPr lang="en-US" altLang="en-US" sz="3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mutual goals</a:t>
            </a: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 for this feedback session (learner’s, yours).</a:t>
            </a:r>
            <a:endParaRPr lang="en-US" altLang="en-US" sz="36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  <a:defRPr/>
            </a:pPr>
            <a:endParaRPr lang="en-US" altLang="en-US" sz="1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Clarify that you will </a:t>
            </a:r>
            <a:r>
              <a:rPr lang="en-US" altLang="en-US" sz="3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focus on charting</a:t>
            </a: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, not on clinical issues.</a:t>
            </a: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sz="10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Which writing skills may require </a:t>
            </a:r>
            <a:r>
              <a:rPr lang="en-US" altLang="en-US" sz="3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extra help</a:t>
            </a:r>
            <a:r>
              <a:rPr lang="en-US" altLang="en-US" sz="3600" dirty="0" smtClean="0">
                <a:solidFill>
                  <a:schemeClr val="bg1"/>
                </a:solidFill>
                <a:latin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en-US" sz="44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  <a:p>
            <a:pPr algn="ctr">
              <a:defRPr/>
            </a:pPr>
            <a:r>
              <a:rPr lang="en-US" altLang="en-US" sz="48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</a:t>
            </a:r>
            <a:r>
              <a:rPr lang="en-US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SSESSMENT</a:t>
            </a:r>
            <a:br>
              <a:rPr lang="en-US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n-US" altLang="en-US" sz="44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096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sz="1000">
              <a:latin typeface="Arial" pitchFamily="34" charset="0"/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sz="2800">
                <a:solidFill>
                  <a:schemeClr val="bg1"/>
                </a:solidFill>
                <a:latin typeface="Arial" pitchFamily="34" charset="0"/>
              </a:rPr>
              <a:t>Discuss your </a:t>
            </a:r>
            <a:r>
              <a:rPr lang="en-US" altLang="en-US" sz="2800" b="1">
                <a:solidFill>
                  <a:schemeClr val="bg1"/>
                </a:solidFill>
                <a:latin typeface="Arial" pitchFamily="34" charset="0"/>
              </a:rPr>
              <a:t>mutual assessment</a:t>
            </a:r>
            <a:r>
              <a:rPr lang="en-US" altLang="en-US" sz="2800">
                <a:solidFill>
                  <a:schemeClr val="bg1"/>
                </a:solidFill>
                <a:latin typeface="Arial" pitchFamily="34" charset="0"/>
              </a:rPr>
              <a:t> of the written work.</a:t>
            </a:r>
            <a:endParaRPr lang="en-US" altLang="en-US" sz="3600" b="1">
              <a:solidFill>
                <a:schemeClr val="bg1"/>
              </a:solidFill>
              <a:latin typeface="Arial" pitchFamily="34" charset="0"/>
            </a:endParaRPr>
          </a:p>
          <a:p>
            <a:endParaRPr lang="en-US" altLang="en-US" sz="1000">
              <a:solidFill>
                <a:schemeClr val="bg1"/>
              </a:solidFill>
              <a:latin typeface="Arial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>
                <a:solidFill>
                  <a:schemeClr val="bg1"/>
                </a:solidFill>
                <a:latin typeface="Arial" pitchFamily="34" charset="0"/>
              </a:rPr>
              <a:t>Start with the learner’s </a:t>
            </a:r>
            <a:r>
              <a:rPr lang="en-US" altLang="en-US" b="1">
                <a:solidFill>
                  <a:schemeClr val="bg1"/>
                </a:solidFill>
                <a:latin typeface="Arial" pitchFamily="34" charset="0"/>
              </a:rPr>
              <a:t>self-assessment</a:t>
            </a:r>
            <a:r>
              <a:rPr lang="en-US" altLang="en-US">
                <a:solidFill>
                  <a:schemeClr val="bg1"/>
                </a:solidFill>
                <a:latin typeface="Arial" pitchFamily="34" charset="0"/>
              </a:rPr>
              <a:t>.</a:t>
            </a: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endParaRPr lang="en-US" altLang="en-US" sz="800">
              <a:solidFill>
                <a:schemeClr val="bg1"/>
              </a:solidFill>
              <a:latin typeface="Arial" pitchFamily="34" charset="0"/>
            </a:endParaRP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>
                <a:solidFill>
                  <a:schemeClr val="bg1"/>
                </a:solidFill>
                <a:latin typeface="Arial" pitchFamily="34" charset="0"/>
              </a:rPr>
              <a:t>Then give </a:t>
            </a:r>
            <a:r>
              <a:rPr lang="en-US" altLang="en-US" b="1">
                <a:solidFill>
                  <a:schemeClr val="bg1"/>
                </a:solidFill>
                <a:latin typeface="Arial" pitchFamily="34" charset="0"/>
              </a:rPr>
              <a:t>your assessment</a:t>
            </a:r>
            <a:r>
              <a:rPr lang="en-US" altLang="en-US">
                <a:solidFill>
                  <a:schemeClr val="bg1"/>
                </a:solidFill>
                <a:latin typeface="Arial" pitchFamily="34" charset="0"/>
              </a:rPr>
              <a:t>, balancing positive and negative attributes.</a:t>
            </a:r>
          </a:p>
          <a:p>
            <a:endParaRPr lang="en-US" altLang="en-US" sz="800">
              <a:solidFill>
                <a:schemeClr val="bg1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2800" b="1">
                <a:solidFill>
                  <a:schemeClr val="bg1"/>
                </a:solidFill>
                <a:latin typeface="Arial" pitchFamily="34" charset="0"/>
              </a:rPr>
              <a:t>Organize</a:t>
            </a:r>
            <a:r>
              <a:rPr lang="en-US" altLang="en-US" sz="2800">
                <a:solidFill>
                  <a:schemeClr val="bg1"/>
                </a:solidFill>
                <a:latin typeface="Arial" pitchFamily="34" charset="0"/>
              </a:rPr>
              <a:t> your feedback into logical sections to make it easier to follow.</a:t>
            </a:r>
            <a:endParaRPr lang="en-US" altLang="en-US">
              <a:solidFill>
                <a:schemeClr val="bg1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endParaRPr lang="en-US" altLang="en-US" sz="800">
              <a:solidFill>
                <a:schemeClr val="bg1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Symbol" pitchFamily="18" charset="2"/>
              <a:buChar char="·"/>
            </a:pPr>
            <a:r>
              <a:rPr lang="en-US" altLang="en-US" sz="2800" b="1">
                <a:solidFill>
                  <a:schemeClr val="bg1"/>
                </a:solidFill>
                <a:latin typeface="Arial" pitchFamily="34" charset="0"/>
              </a:rPr>
              <a:t>Involve the learner actively:</a:t>
            </a:r>
            <a:r>
              <a:rPr lang="en-US" altLang="en-US" sz="2800">
                <a:solidFill>
                  <a:schemeClr val="bg1"/>
                </a:solidFill>
                <a:latin typeface="Arial" pitchFamily="34" charset="0"/>
              </a:rPr>
              <a:t> can s/he learn from rewriting some text with you?</a:t>
            </a:r>
          </a:p>
          <a:p>
            <a:pPr lvl="2">
              <a:spcBef>
                <a:spcPct val="0"/>
              </a:spcBef>
              <a:buFont typeface="Symbol" pitchFamily="18" charset="2"/>
              <a:buChar char="·"/>
            </a:pPr>
            <a:endParaRPr lang="en-US" altLang="en-US" sz="2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CRTemplate_blue">
  <a:themeElements>
    <a:clrScheme name="UCRTemplate_blu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_blue">
      <a:majorFont>
        <a:latin typeface="Arial"/>
        <a:ea typeface="Geneva"/>
        <a:cs typeface=""/>
      </a:majorFont>
      <a:minorFont>
        <a:latin typeface="Arial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_blu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_blu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_blu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265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Geneva</vt:lpstr>
      <vt:lpstr>Symbol</vt:lpstr>
      <vt:lpstr>Tahoma</vt:lpstr>
      <vt:lpstr>Times New Roman</vt:lpstr>
      <vt:lpstr>Wingdings</vt:lpstr>
      <vt:lpstr>Default Design</vt:lpstr>
      <vt:lpstr>UCRTemplate_blue</vt:lpstr>
      <vt:lpstr>Clip</vt:lpstr>
      <vt:lpstr>Teaching   Charting</vt:lpstr>
      <vt:lpstr>PowerPoint Presentation</vt:lpstr>
      <vt:lpstr>Benefits of  Teaching Charting</vt:lpstr>
      <vt:lpstr>Benefits of  Teaching Charting</vt:lpstr>
      <vt:lpstr>Benefits of  Teaching Charting</vt:lpstr>
      <vt:lpstr>The “CHART” Approach to Feedback on Written Work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“EBM Rx”: An Initial Experience with an  Evidence-Based  Learning Prescription</dc:title>
  <dc:creator>Elizabeth Morrison, MD, MSED</dc:creator>
  <cp:lastModifiedBy>Rosemary Tyrrell</cp:lastModifiedBy>
  <cp:revision>143</cp:revision>
  <dcterms:created xsi:type="dcterms:W3CDTF">2000-04-16T00:19:50Z</dcterms:created>
  <dcterms:modified xsi:type="dcterms:W3CDTF">2018-03-27T15:43:46Z</dcterms:modified>
</cp:coreProperties>
</file>