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handoutMasterIdLst>
    <p:handoutMasterId r:id="rId39"/>
  </p:handoutMasterIdLst>
  <p:sldIdLst>
    <p:sldId id="325" r:id="rId3"/>
    <p:sldId id="281" r:id="rId4"/>
    <p:sldId id="429" r:id="rId5"/>
    <p:sldId id="439" r:id="rId6"/>
    <p:sldId id="440" r:id="rId7"/>
    <p:sldId id="441" r:id="rId8"/>
    <p:sldId id="442" r:id="rId9"/>
    <p:sldId id="443" r:id="rId10"/>
    <p:sldId id="444" r:id="rId11"/>
    <p:sldId id="445" r:id="rId12"/>
    <p:sldId id="446" r:id="rId13"/>
    <p:sldId id="447" r:id="rId14"/>
    <p:sldId id="448" r:id="rId15"/>
    <p:sldId id="449" r:id="rId16"/>
    <p:sldId id="450" r:id="rId17"/>
    <p:sldId id="451" r:id="rId18"/>
    <p:sldId id="452" r:id="rId19"/>
    <p:sldId id="453" r:id="rId20"/>
    <p:sldId id="424" r:id="rId21"/>
    <p:sldId id="425" r:id="rId22"/>
    <p:sldId id="423" r:id="rId23"/>
    <p:sldId id="427" r:id="rId24"/>
    <p:sldId id="428" r:id="rId25"/>
    <p:sldId id="344" r:id="rId26"/>
    <p:sldId id="430" r:id="rId27"/>
    <p:sldId id="347" r:id="rId28"/>
    <p:sldId id="431" r:id="rId29"/>
    <p:sldId id="454" r:id="rId30"/>
    <p:sldId id="455" r:id="rId31"/>
    <p:sldId id="432" r:id="rId32"/>
    <p:sldId id="456" r:id="rId33"/>
    <p:sldId id="434" r:id="rId34"/>
    <p:sldId id="435" r:id="rId35"/>
    <p:sldId id="433" r:id="rId36"/>
    <p:sldId id="438"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emary Tyrrell" initials="RT" lastIdx="4" clrIdx="0">
    <p:extLst>
      <p:ext uri="{19B8F6BF-5375-455C-9EA6-DF929625EA0E}">
        <p15:presenceInfo xmlns:p15="http://schemas.microsoft.com/office/powerpoint/2012/main" userId="S-1-5-21-2806322664-4107308960-2887850318-226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1CA2"/>
    <a:srgbClr val="6699FF"/>
    <a:srgbClr val="336699"/>
    <a:srgbClr val="0066CC"/>
    <a:srgbClr val="2D6C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4" autoAdjust="0"/>
    <p:restoredTop sz="72895" autoAdjust="0"/>
  </p:normalViewPr>
  <p:slideViewPr>
    <p:cSldViewPr>
      <p:cViewPr>
        <p:scale>
          <a:sx n="25" d="100"/>
          <a:sy n="25" d="100"/>
        </p:scale>
        <p:origin x="708" y="210"/>
      </p:cViewPr>
      <p:guideLst>
        <p:guide orient="horz" pos="2160"/>
        <p:guide pos="2880"/>
      </p:guideLst>
    </p:cSldViewPr>
  </p:slideViewPr>
  <p:outlineViewPr>
    <p:cViewPr>
      <p:scale>
        <a:sx n="33" d="100"/>
        <a:sy n="33" d="100"/>
      </p:scale>
      <p:origin x="0" y="-10236"/>
    </p:cViewPr>
  </p:outlineViewPr>
  <p:notesTextViewPr>
    <p:cViewPr>
      <p:scale>
        <a:sx n="1" d="1"/>
        <a:sy n="1" d="1"/>
      </p:scale>
      <p:origin x="0" y="0"/>
    </p:cViewPr>
  </p:notesTextViewPr>
  <p:sorterViewPr>
    <p:cViewPr>
      <p:scale>
        <a:sx n="47" d="100"/>
        <a:sy n="4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EA0C340-FF65-445C-9F8F-1D219E7A52AD}" type="datetimeFigureOut">
              <a:rPr lang="en-US" smtClean="0"/>
              <a:t>3/28/2018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BECA8AC-D28C-466A-95FA-9B221CB6D16B}" type="slidenum">
              <a:rPr lang="en-US" smtClean="0"/>
              <a:t>‹#›</a:t>
            </a:fld>
            <a:endParaRPr lang="en-US" dirty="0"/>
          </a:p>
        </p:txBody>
      </p:sp>
    </p:spTree>
    <p:extLst>
      <p:ext uri="{BB962C8B-B14F-4D97-AF65-F5344CB8AC3E}">
        <p14:creationId xmlns:p14="http://schemas.microsoft.com/office/powerpoint/2010/main" val="7886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04C9186-84EB-4D8F-9444-2E584001677E}" type="datetimeFigureOut">
              <a:rPr lang="en-US" smtClean="0"/>
              <a:t>3/28/2018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E7C4339-311F-408E-A06C-20D1829D9A8F}" type="slidenum">
              <a:rPr lang="en-US" smtClean="0"/>
              <a:t>‹#›</a:t>
            </a:fld>
            <a:endParaRPr lang="en-US" dirty="0"/>
          </a:p>
        </p:txBody>
      </p:sp>
    </p:spTree>
    <p:extLst>
      <p:ext uri="{BB962C8B-B14F-4D97-AF65-F5344CB8AC3E}">
        <p14:creationId xmlns:p14="http://schemas.microsoft.com/office/powerpoint/2010/main" val="986077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C4339-311F-408E-A06C-20D1829D9A8F}" type="slidenum">
              <a:rPr lang="en-US" smtClean="0"/>
              <a:t>1</a:t>
            </a:fld>
            <a:endParaRPr lang="en-US" dirty="0"/>
          </a:p>
        </p:txBody>
      </p:sp>
    </p:spTree>
    <p:extLst>
      <p:ext uri="{BB962C8B-B14F-4D97-AF65-F5344CB8AC3E}">
        <p14:creationId xmlns:p14="http://schemas.microsoft.com/office/powerpoint/2010/main" val="2854460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do you think is going on here?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do you want to do next?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kind of investigations are indicated?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would be your treatment plan?</a:t>
            </a:r>
          </a:p>
          <a:p>
            <a:endParaRPr lang="en-US" dirty="0"/>
          </a:p>
        </p:txBody>
      </p:sp>
      <p:sp>
        <p:nvSpPr>
          <p:cNvPr id="4" name="Slide Number Placeholder 3"/>
          <p:cNvSpPr>
            <a:spLocks noGrp="1"/>
          </p:cNvSpPr>
          <p:nvPr>
            <p:ph type="sldNum" sz="quarter" idx="10"/>
          </p:nvPr>
        </p:nvSpPr>
        <p:spPr/>
        <p:txBody>
          <a:bodyPr/>
          <a:lstStyle/>
          <a:p>
            <a:fld id="{69752E74-9A09-4742-810C-BE6F0E7B5D3A}" type="slidenum">
              <a:rPr lang="en-US" smtClean="0"/>
              <a:t>11</a:t>
            </a:fld>
            <a:endParaRPr lang="en-US" dirty="0"/>
          </a:p>
        </p:txBody>
      </p:sp>
    </p:spTree>
    <p:extLst>
      <p:ext uri="{BB962C8B-B14F-4D97-AF65-F5344CB8AC3E}">
        <p14:creationId xmlns:p14="http://schemas.microsoft.com/office/powerpoint/2010/main" val="1069683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Next, have the student explain their reasoning. </a:t>
            </a:r>
          </a:p>
          <a:p>
            <a:endParaRPr lang="en-US" dirty="0"/>
          </a:p>
          <a:p>
            <a:r>
              <a:rPr lang="en-US" sz="1200" kern="1200" dirty="0">
                <a:solidFill>
                  <a:schemeClr val="tx1"/>
                </a:solidFill>
                <a:effectLst/>
                <a:latin typeface="+mn-lt"/>
                <a:ea typeface="+mn-ea"/>
                <a:cs typeface="+mn-cs"/>
              </a:rPr>
              <a:t>Explore the learner’s thought process. This gives you the opportunity to assess the learner’s clinical reasoning and to determine if there are any gaps in reasoning or misconceptions.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purpose of</a:t>
            </a:r>
            <a:r>
              <a:rPr lang="en-US" sz="1200" kern="1200" baseline="0" dirty="0">
                <a:solidFill>
                  <a:schemeClr val="tx1"/>
                </a:solidFill>
                <a:effectLst/>
                <a:latin typeface="+mn-lt"/>
                <a:ea typeface="+mn-ea"/>
                <a:cs typeface="+mn-cs"/>
              </a:rPr>
              <a:t> this step </a:t>
            </a:r>
            <a:r>
              <a:rPr lang="en-US" sz="1200" kern="1200" dirty="0">
                <a:solidFill>
                  <a:schemeClr val="tx1"/>
                </a:solidFill>
                <a:effectLst/>
                <a:latin typeface="+mn-lt"/>
                <a:ea typeface="+mn-ea"/>
                <a:cs typeface="+mn-cs"/>
              </a:rPr>
              <a:t>is to identify any learning gaps so you can determine what they don’t know and what you can teach them. </a:t>
            </a:r>
            <a:endParaRPr lang="en-US" dirty="0"/>
          </a:p>
        </p:txBody>
      </p:sp>
      <p:sp>
        <p:nvSpPr>
          <p:cNvPr id="4" name="Slide Number Placeholder 3"/>
          <p:cNvSpPr>
            <a:spLocks noGrp="1"/>
          </p:cNvSpPr>
          <p:nvPr>
            <p:ph type="sldNum" sz="quarter" idx="10"/>
          </p:nvPr>
        </p:nvSpPr>
        <p:spPr/>
        <p:txBody>
          <a:bodyPr/>
          <a:lstStyle/>
          <a:p>
            <a:fld id="{69752E74-9A09-4742-810C-BE6F0E7B5D3A}" type="slidenum">
              <a:rPr lang="en-US" smtClean="0"/>
              <a:t>12</a:t>
            </a:fld>
            <a:endParaRPr lang="en-US" dirty="0"/>
          </a:p>
        </p:txBody>
      </p:sp>
    </p:spTree>
    <p:extLst>
      <p:ext uri="{BB962C8B-B14F-4D97-AF65-F5344CB8AC3E}">
        <p14:creationId xmlns:p14="http://schemas.microsoft.com/office/powerpoint/2010/main" val="3408058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a:t>
            </a:r>
            <a:r>
              <a:rPr lang="en-US" sz="1200" kern="1200" baseline="0" dirty="0" smtClean="0">
                <a:solidFill>
                  <a:schemeClr val="tx1"/>
                </a:solidFill>
                <a:effectLst/>
                <a:latin typeface="+mn-lt"/>
                <a:ea typeface="+mn-ea"/>
                <a:cs typeface="+mn-cs"/>
              </a:rPr>
              <a:t> probing questions without judgment:</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What lead you to that diagnosis?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Why did you choose that drug?</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What </a:t>
            </a:r>
            <a:r>
              <a:rPr lang="en-US" sz="1200" kern="1200" dirty="0">
                <a:solidFill>
                  <a:schemeClr val="tx1"/>
                </a:solidFill>
                <a:effectLst/>
                <a:latin typeface="+mn-lt"/>
                <a:ea typeface="+mn-ea"/>
                <a:cs typeface="+mn-cs"/>
              </a:rPr>
              <a:t>factors did you consider in making that decision?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What made you choose that particular treatment?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Were </a:t>
            </a:r>
            <a:r>
              <a:rPr lang="en-US" sz="1200" kern="1200" dirty="0">
                <a:solidFill>
                  <a:schemeClr val="tx1"/>
                </a:solidFill>
                <a:effectLst/>
                <a:latin typeface="+mn-lt"/>
                <a:ea typeface="+mn-ea"/>
                <a:cs typeface="+mn-cs"/>
              </a:rPr>
              <a:t>there</a:t>
            </a:r>
            <a:r>
              <a:rPr lang="en-US" sz="1200" kern="1200" baseline="0" dirty="0">
                <a:solidFill>
                  <a:schemeClr val="tx1"/>
                </a:solidFill>
                <a:effectLst/>
                <a:latin typeface="+mn-lt"/>
                <a:ea typeface="+mn-ea"/>
                <a:cs typeface="+mn-cs"/>
              </a:rPr>
              <a:t> other options you considered and discarded?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What other alternatives did you consider?</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How did you rule out other options?</a:t>
            </a: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If this patient was pregnant, would it alter your management?</a:t>
            </a:r>
            <a:endParaRPr lang="en-US" sz="1200" kern="1200" dirty="0">
              <a:solidFill>
                <a:schemeClr val="tx1"/>
              </a:solidFill>
              <a:effectLst/>
              <a:latin typeface="+mn-lt"/>
              <a:ea typeface="+mn-ea"/>
              <a:cs typeface="+mn-cs"/>
            </a:endParaRPr>
          </a:p>
          <a:p>
            <a:endParaRPr lang="en-US" dirty="0" smtClean="0"/>
          </a:p>
          <a:p>
            <a:r>
              <a:rPr lang="en-US" dirty="0" smtClean="0"/>
              <a:t>This step</a:t>
            </a:r>
            <a:r>
              <a:rPr lang="en-US" baseline="0" dirty="0" smtClean="0"/>
              <a:t> identifies gaps in reasoning. </a:t>
            </a:r>
          </a:p>
          <a:p>
            <a:endParaRPr lang="en-US" baseline="0" dirty="0" smtClean="0"/>
          </a:p>
          <a:p>
            <a:r>
              <a:rPr lang="en-US" baseline="0" dirty="0" smtClean="0"/>
              <a:t>It needs to be a positive learning climate. It won’t work if the learner feels like they are being cross-examined. </a:t>
            </a:r>
            <a:endParaRPr lang="en-US" dirty="0"/>
          </a:p>
        </p:txBody>
      </p:sp>
      <p:sp>
        <p:nvSpPr>
          <p:cNvPr id="4" name="Slide Number Placeholder 3"/>
          <p:cNvSpPr>
            <a:spLocks noGrp="1"/>
          </p:cNvSpPr>
          <p:nvPr>
            <p:ph type="sldNum" sz="quarter" idx="10"/>
          </p:nvPr>
        </p:nvSpPr>
        <p:spPr/>
        <p:txBody>
          <a:bodyPr/>
          <a:lstStyle/>
          <a:p>
            <a:fld id="{69752E74-9A09-4742-810C-BE6F0E7B5D3A}" type="slidenum">
              <a:rPr lang="en-US" smtClean="0"/>
              <a:t>13</a:t>
            </a:fld>
            <a:endParaRPr lang="en-US" dirty="0"/>
          </a:p>
        </p:txBody>
      </p:sp>
    </p:spTree>
    <p:extLst>
      <p:ext uri="{BB962C8B-B14F-4D97-AF65-F5344CB8AC3E}">
        <p14:creationId xmlns:p14="http://schemas.microsoft.com/office/powerpoint/2010/main" val="897573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After</a:t>
            </a:r>
            <a:r>
              <a:rPr lang="en-US" baseline="0" dirty="0"/>
              <a:t> the student has had an opportunity to develop an assessment, backed up by verbalized reasoning, the preceptor may take a moment to do some targeted teaching about the specifics of the patient’s problem.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This teaching can be brief and focused on one specific teaching point derived from the case. (Association of Professors of Gynecology and Obstetrics)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Learning a way to approach the problem is more effective than learning isolated facts. The student learns to organize their knowledge and generalize it for other situations. Base the general principle you are teaching on any learning gaps you identified in the previous step.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a:t>
            </a:r>
            <a:r>
              <a:rPr lang="en-US" sz="1200" kern="1200" dirty="0">
                <a:solidFill>
                  <a:schemeClr val="tx1"/>
                </a:solidFill>
                <a:effectLst/>
                <a:latin typeface="+mn-lt"/>
                <a:ea typeface="+mn-ea"/>
                <a:cs typeface="+mn-cs"/>
              </a:rPr>
              <a:t>can be about symptoms, differential diagnosis, treatment, and more. </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Choose </a:t>
            </a:r>
            <a:r>
              <a:rPr lang="en-US" sz="1200" kern="1200" dirty="0">
                <a:solidFill>
                  <a:schemeClr val="tx1"/>
                </a:solidFill>
                <a:effectLst/>
                <a:latin typeface="+mn-lt"/>
                <a:ea typeface="+mn-ea"/>
                <a:cs typeface="+mn-cs"/>
              </a:rPr>
              <a:t>a single, relevant teaching point. </a:t>
            </a: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Check the learner for understanding of the principle you are teaching.</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Avoid </a:t>
            </a:r>
            <a:r>
              <a:rPr lang="en-US" sz="1200" kern="1200" dirty="0">
                <a:solidFill>
                  <a:schemeClr val="tx1"/>
                </a:solidFill>
                <a:effectLst/>
                <a:latin typeface="+mn-lt"/>
                <a:ea typeface="+mn-ea"/>
                <a:cs typeface="+mn-cs"/>
              </a:rPr>
              <a:t>anecdotes or personal preferences. </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a:t>
            </a:r>
            <a:r>
              <a:rPr lang="en-US" sz="1200" kern="1200" baseline="0" dirty="0" smtClean="0">
                <a:solidFill>
                  <a:schemeClr val="tx1"/>
                </a:solidFill>
                <a:effectLst/>
                <a:latin typeface="+mn-lt"/>
                <a:ea typeface="+mn-ea"/>
                <a:cs typeface="+mn-cs"/>
              </a:rPr>
              <a:t> might skip this step entirely if it is clear that the learner knows the principles well.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752E74-9A09-4742-810C-BE6F0E7B5D3A}" type="slidenum">
              <a:rPr lang="en-US" smtClean="0"/>
              <a:t>14</a:t>
            </a:fld>
            <a:endParaRPr lang="en-US" dirty="0"/>
          </a:p>
        </p:txBody>
      </p:sp>
    </p:spTree>
    <p:extLst>
      <p:ext uri="{BB962C8B-B14F-4D97-AF65-F5344CB8AC3E}">
        <p14:creationId xmlns:p14="http://schemas.microsoft.com/office/powerpoint/2010/main" val="1966517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Reinforcing good behaviors is an essential part of learning and ensures that students continue using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Focus on behaviors that were beneficial to the patient, colleague or clinic.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best reinforcement is specific and focused.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dirty="0" smtClean="0"/>
              <a:t>You </a:t>
            </a:r>
            <a:r>
              <a:rPr lang="en-US" dirty="0"/>
              <a:t>did a good</a:t>
            </a:r>
            <a:r>
              <a:rPr lang="en-US" baseline="0" dirty="0"/>
              <a:t> job of _______________ because _________________. </a:t>
            </a:r>
            <a:endParaRPr lang="en-US" baseline="0" dirty="0" smtClean="0"/>
          </a:p>
          <a:p>
            <a:pPr marL="628650" lvl="1" indent="-171450">
              <a:buFont typeface="Arial" panose="020B0604020202020204" pitchFamily="34" charset="0"/>
              <a:buChar char="•"/>
            </a:pPr>
            <a:endParaRPr lang="en-US" baseline="0" dirty="0"/>
          </a:p>
          <a:p>
            <a:endParaRPr lang="en-US" baseline="0" dirty="0"/>
          </a:p>
          <a:p>
            <a:r>
              <a:rPr lang="en-US" baseline="0" dirty="0"/>
              <a:t>Be specific and focus on patient interaction, oral presentation, reasoning processes, etc. </a:t>
            </a:r>
          </a:p>
          <a:p>
            <a:endParaRPr lang="en-US" baseline="0" dirty="0"/>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D7C7DA-BA4A-4452-8FB2-44A02BF80264}" type="slidenum">
              <a:rPr lang="en-US" smtClean="0"/>
              <a:t>15</a:t>
            </a:fld>
            <a:endParaRPr lang="en-US" dirty="0"/>
          </a:p>
        </p:txBody>
      </p:sp>
    </p:spTree>
    <p:extLst>
      <p:ext uri="{BB962C8B-B14F-4D97-AF65-F5344CB8AC3E}">
        <p14:creationId xmlns:p14="http://schemas.microsoft.com/office/powerpoint/2010/main" val="2813231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Specifically, you did a good job of . . . </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Here’s why that is important. . . </a:t>
            </a:r>
          </a:p>
          <a:p>
            <a:pPr marL="628650" lvl="1"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Avoid general praise like, “Great job!”</a:t>
            </a:r>
            <a:endParaRPr lang="en-US" dirty="0"/>
          </a:p>
        </p:txBody>
      </p:sp>
      <p:sp>
        <p:nvSpPr>
          <p:cNvPr id="4" name="Slide Number Placeholder 3"/>
          <p:cNvSpPr>
            <a:spLocks noGrp="1"/>
          </p:cNvSpPr>
          <p:nvPr>
            <p:ph type="sldNum" sz="quarter" idx="10"/>
          </p:nvPr>
        </p:nvSpPr>
        <p:spPr/>
        <p:txBody>
          <a:bodyPr/>
          <a:lstStyle/>
          <a:p>
            <a:fld id="{69752E74-9A09-4742-810C-BE6F0E7B5D3A}" type="slidenum">
              <a:rPr lang="en-US" smtClean="0"/>
              <a:t>16</a:t>
            </a:fld>
            <a:endParaRPr lang="en-US" dirty="0"/>
          </a:p>
        </p:txBody>
      </p:sp>
    </p:spTree>
    <p:extLst>
      <p:ext uri="{BB962C8B-B14F-4D97-AF65-F5344CB8AC3E}">
        <p14:creationId xmlns:p14="http://schemas.microsoft.com/office/powerpoint/2010/main" val="230636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step helps ensure that correct knowledge has been gained and creates a foundation for improvement.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 no one wants to be overly critical, avoiding confrontation and ignoring errors guarantees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they will be repeated.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Focus on future behavior rather than dwelling on the error.</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each the student how to avoid making the same mistake next time. Begin with the student self-assessment as a launching off point.</a:t>
            </a:r>
            <a:endParaRPr lang="en-US" dirty="0" smtClean="0"/>
          </a:p>
          <a:p>
            <a:endParaRPr lang="en-US" dirty="0" smtClean="0"/>
          </a:p>
          <a:p>
            <a:r>
              <a:rPr lang="en-US" dirty="0" smtClean="0"/>
              <a:t>Correct</a:t>
            </a:r>
            <a:r>
              <a:rPr lang="en-US" baseline="0" dirty="0" smtClean="0"/>
              <a:t> </a:t>
            </a:r>
            <a:r>
              <a:rPr lang="en-US" baseline="0" dirty="0"/>
              <a:t>any mistakes the student made. Be specific. </a:t>
            </a:r>
          </a:p>
          <a:p>
            <a:endParaRPr lang="en-US" baseline="0" dirty="0"/>
          </a:p>
          <a:p>
            <a:r>
              <a:rPr lang="en-US" baseline="0" dirty="0"/>
              <a:t>Identify any knowledge or reasoning gaps. Focus on how the student might improve their practice the next time. </a:t>
            </a:r>
          </a:p>
          <a:p>
            <a:endParaRPr lang="en-US" baseline="0" dirty="0"/>
          </a:p>
          <a:p>
            <a:r>
              <a:rPr lang="en-US" baseline="0" dirty="0"/>
              <a:t>Point out areas for the student to work on in self-directed learning. </a:t>
            </a:r>
          </a:p>
          <a:p>
            <a:endParaRPr lang="en-US" baseline="0" dirty="0"/>
          </a:p>
          <a:p>
            <a:r>
              <a:rPr lang="en-US" baseline="0" dirty="0"/>
              <a:t>Provide suggestions on resources, if appropriate. </a:t>
            </a:r>
          </a:p>
        </p:txBody>
      </p:sp>
      <p:sp>
        <p:nvSpPr>
          <p:cNvPr id="4" name="Slide Number Placeholder 3"/>
          <p:cNvSpPr>
            <a:spLocks noGrp="1"/>
          </p:cNvSpPr>
          <p:nvPr>
            <p:ph type="sldNum" sz="quarter" idx="10"/>
          </p:nvPr>
        </p:nvSpPr>
        <p:spPr/>
        <p:txBody>
          <a:bodyPr/>
          <a:lstStyle/>
          <a:p>
            <a:fld id="{69752E74-9A09-4742-810C-BE6F0E7B5D3A}" type="slidenum">
              <a:rPr lang="en-US" smtClean="0"/>
              <a:t>17</a:t>
            </a:fld>
            <a:endParaRPr lang="en-US" dirty="0"/>
          </a:p>
        </p:txBody>
      </p:sp>
    </p:spTree>
    <p:extLst>
      <p:ext uri="{BB962C8B-B14F-4D97-AF65-F5344CB8AC3E}">
        <p14:creationId xmlns:p14="http://schemas.microsoft.com/office/powerpoint/2010/main" val="2063450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Specifically, you did a good job of . . .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Here’s why that is important. . . </a:t>
            </a:r>
          </a:p>
          <a:p>
            <a:pPr marL="628650" lvl="1"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Avoid general praise like, “Great job!”</a:t>
            </a:r>
            <a:endParaRPr lang="en-US" dirty="0" smtClean="0"/>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Comments like “</a:t>
            </a:r>
            <a:r>
              <a:rPr lang="en-US" i="1" dirty="0" smtClean="0"/>
              <a:t>Your</a:t>
            </a:r>
            <a:r>
              <a:rPr lang="en-US" i="1" baseline="0" dirty="0" smtClean="0"/>
              <a:t> patient communication needs to be better</a:t>
            </a:r>
            <a:r>
              <a:rPr lang="en-US" dirty="0" smtClean="0"/>
              <a:t>” are not helpful since</a:t>
            </a:r>
            <a:r>
              <a:rPr lang="en-US" baseline="0" dirty="0" smtClean="0"/>
              <a:t> that could refer to the clarity of the student’s comments, their friendliness, their professional demeanor, etc. To respond to fuzzy performance, you might try: “</a:t>
            </a:r>
            <a:r>
              <a:rPr lang="en-US" i="1" baseline="0" dirty="0" smtClean="0"/>
              <a:t>How else could you have explained this to the patient?”</a:t>
            </a:r>
            <a:endParaRPr lang="en-US" i="0" baseline="0" dirty="0" smtClean="0"/>
          </a:p>
        </p:txBody>
      </p:sp>
      <p:sp>
        <p:nvSpPr>
          <p:cNvPr id="4" name="Slide Number Placeholder 3"/>
          <p:cNvSpPr>
            <a:spLocks noGrp="1"/>
          </p:cNvSpPr>
          <p:nvPr>
            <p:ph type="sldNum" sz="quarter" idx="10"/>
          </p:nvPr>
        </p:nvSpPr>
        <p:spPr/>
        <p:txBody>
          <a:bodyPr/>
          <a:lstStyle/>
          <a:p>
            <a:fld id="{69752E74-9A09-4742-810C-BE6F0E7B5D3A}" type="slidenum">
              <a:rPr lang="en-US" smtClean="0"/>
              <a:t>18</a:t>
            </a:fld>
            <a:endParaRPr lang="en-US" dirty="0"/>
          </a:p>
        </p:txBody>
      </p:sp>
    </p:spTree>
    <p:extLst>
      <p:ext uri="{BB962C8B-B14F-4D97-AF65-F5344CB8AC3E}">
        <p14:creationId xmlns:p14="http://schemas.microsoft.com/office/powerpoint/2010/main" val="3174592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C4339-311F-408E-A06C-20D1829D9A8F}" type="slidenum">
              <a:rPr lang="en-US" smtClean="0"/>
              <a:t>19</a:t>
            </a:fld>
            <a:endParaRPr lang="en-US" dirty="0"/>
          </a:p>
        </p:txBody>
      </p:sp>
    </p:spTree>
    <p:extLst>
      <p:ext uri="{BB962C8B-B14F-4D97-AF65-F5344CB8AC3E}">
        <p14:creationId xmlns:p14="http://schemas.microsoft.com/office/powerpoint/2010/main" val="3230629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b="0" dirty="0" smtClean="0">
                <a:latin typeface="Arial" panose="020B0604020202020204" pitchFamily="34" charset="0"/>
              </a:rPr>
              <a:t>How does the learner think things are going?</a:t>
            </a:r>
            <a:endParaRPr lang="en-US" altLang="en-US" b="0" dirty="0" smtClean="0">
              <a:effectLst>
                <a:outerShdw blurRad="38100" dist="38100" dir="2700000" algn="tl">
                  <a:srgbClr val="C0C0C0"/>
                </a:outerShdw>
              </a:effectLst>
              <a:latin typeface="Arial" panose="020B0604020202020204" pitchFamily="34" charset="0"/>
            </a:endParaRPr>
          </a:p>
          <a:p>
            <a:pPr marL="171450" indent="-171450">
              <a:buFont typeface="Arial" panose="020B0604020202020204" pitchFamily="34" charset="0"/>
              <a:buChar char="•"/>
            </a:pPr>
            <a:endParaRPr lang="en-US" altLang="en-US" sz="800" b="0" dirty="0" smtClean="0">
              <a:effectLst>
                <a:outerShdw blurRad="38100" dist="38100" dir="2700000" algn="tl">
                  <a:srgbClr val="C0C0C0"/>
                </a:outerShdw>
              </a:effectLst>
              <a:latin typeface="Arial" panose="020B0604020202020204" pitchFamily="34" charset="0"/>
            </a:endParaRPr>
          </a:p>
          <a:p>
            <a:pPr marL="171450" indent="-171450">
              <a:buFont typeface="Arial" panose="020B0604020202020204" pitchFamily="34" charset="0"/>
              <a:buChar char="•"/>
            </a:pPr>
            <a:r>
              <a:rPr lang="en-US" altLang="en-US" b="0" dirty="0" smtClean="0">
                <a:latin typeface="Arial" panose="020B0604020202020204" pitchFamily="34" charset="0"/>
              </a:rPr>
              <a:t>Listen to the learner’s needs in detail.</a:t>
            </a:r>
          </a:p>
          <a:p>
            <a:pPr marL="171450" indent="-171450">
              <a:buFont typeface="Arial" panose="020B0604020202020204" pitchFamily="34" charset="0"/>
              <a:buChar char="•"/>
            </a:pPr>
            <a:endParaRPr lang="en-US" altLang="en-US" sz="800" b="0" dirty="0" smtClean="0">
              <a:latin typeface="Arial" panose="020B0604020202020204" pitchFamily="34" charset="0"/>
            </a:endParaRPr>
          </a:p>
          <a:p>
            <a:pPr marL="628650" lvl="1" indent="-171450">
              <a:buFont typeface="Arial" panose="020B0604020202020204" pitchFamily="34" charset="0"/>
              <a:buChar char="•"/>
            </a:pPr>
            <a:r>
              <a:rPr lang="en-US" altLang="en-US" b="0" dirty="0" smtClean="0">
                <a:latin typeface="Arial" panose="020B0604020202020204" pitchFamily="34" charset="0"/>
              </a:rPr>
              <a:t>Listening attentively and thoroughly before commenting may be all you need to do, especially for minor/temporary problems.</a:t>
            </a:r>
          </a:p>
          <a:p>
            <a:pPr marL="171450" indent="-171450">
              <a:buFont typeface="Arial" panose="020B0604020202020204" pitchFamily="34" charset="0"/>
              <a:buChar char="•"/>
            </a:pPr>
            <a:endParaRPr lang="en-US" b="0" dirty="0" smtClean="0"/>
          </a:p>
          <a:p>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E7C4339-311F-408E-A06C-20D1829D9A8F}" type="slidenum">
              <a:rPr lang="en-US" smtClean="0"/>
              <a:t>20</a:t>
            </a:fld>
            <a:endParaRPr lang="en-US" dirty="0"/>
          </a:p>
        </p:txBody>
      </p:sp>
    </p:spTree>
    <p:extLst>
      <p:ext uri="{BB962C8B-B14F-4D97-AF65-F5344CB8AC3E}">
        <p14:creationId xmlns:p14="http://schemas.microsoft.com/office/powerpoint/2010/main" val="377316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C4339-311F-408E-A06C-20D1829D9A8F}" type="slidenum">
              <a:rPr lang="en-US" smtClean="0"/>
              <a:t>2</a:t>
            </a:fld>
            <a:endParaRPr lang="en-US" dirty="0"/>
          </a:p>
        </p:txBody>
      </p:sp>
    </p:spTree>
    <p:extLst>
      <p:ext uri="{BB962C8B-B14F-4D97-AF65-F5344CB8AC3E}">
        <p14:creationId xmlns:p14="http://schemas.microsoft.com/office/powerpoint/2010/main" val="4167801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b="0" dirty="0" smtClean="0">
                <a:latin typeface="Arial" panose="020B0604020202020204" pitchFamily="34" charset="0"/>
              </a:rPr>
              <a:t>What does the learner feel s/he needs during this rotation?  </a:t>
            </a:r>
            <a:endParaRPr lang="en-US" altLang="en-US" b="0" dirty="0" smtClean="0">
              <a:effectLst>
                <a:outerShdw blurRad="38100" dist="38100" dir="2700000" algn="tl">
                  <a:srgbClr val="C0C0C0"/>
                </a:outerShdw>
              </a:effectLst>
              <a:latin typeface="Arial" panose="020B0604020202020204" pitchFamily="34" charset="0"/>
            </a:endParaRPr>
          </a:p>
          <a:p>
            <a:pPr marL="171450" indent="-171450">
              <a:buFont typeface="Arial" panose="020B0604020202020204" pitchFamily="34" charset="0"/>
              <a:buChar char="•"/>
            </a:pPr>
            <a:endParaRPr lang="en-US" altLang="en-US" sz="800" b="0" dirty="0" smtClean="0">
              <a:effectLst>
                <a:outerShdw blurRad="38100" dist="38100" dir="2700000" algn="tl">
                  <a:srgbClr val="C0C0C0"/>
                </a:outerShdw>
              </a:effectLst>
              <a:latin typeface="Arial" panose="020B0604020202020204" pitchFamily="34" charset="0"/>
            </a:endParaRPr>
          </a:p>
          <a:p>
            <a:pPr marL="628650" lvl="1" indent="-171450">
              <a:buFont typeface="Arial" panose="020B0604020202020204" pitchFamily="34" charset="0"/>
              <a:buChar char="•"/>
            </a:pPr>
            <a:r>
              <a:rPr lang="en-US" altLang="en-US" b="0" dirty="0" smtClean="0">
                <a:latin typeface="Arial" panose="020B0604020202020204" pitchFamily="34" charset="0"/>
              </a:rPr>
              <a:t>Ask the learner to define own learning needs.</a:t>
            </a:r>
            <a:endParaRPr lang="en-US" altLang="en-US" b="0" dirty="0" smtClean="0">
              <a:effectLst>
                <a:outerShdw blurRad="38100" dist="38100" dir="2700000" algn="tl">
                  <a:srgbClr val="C0C0C0"/>
                </a:outerShdw>
              </a:effectLst>
              <a:latin typeface="Arial" panose="020B0604020202020204" pitchFamily="34" charset="0"/>
            </a:endParaRPr>
          </a:p>
          <a:p>
            <a:pPr marL="171450" indent="-171450">
              <a:buFont typeface="Arial" panose="020B0604020202020204" pitchFamily="34" charset="0"/>
              <a:buChar char="•"/>
            </a:pPr>
            <a:endParaRPr lang="en-US" altLang="en-US" sz="1200" b="0" dirty="0" smtClean="0">
              <a:effectLst>
                <a:outerShdw blurRad="38100" dist="38100" dir="2700000" algn="tl">
                  <a:srgbClr val="C0C0C0"/>
                </a:outerShdw>
              </a:effectLst>
              <a:latin typeface="Arial" panose="020B0604020202020204" pitchFamily="34" charset="0"/>
            </a:endParaRPr>
          </a:p>
          <a:p>
            <a:pPr marL="171450" indent="-171450">
              <a:buFont typeface="Arial" panose="020B0604020202020204" pitchFamily="34" charset="0"/>
              <a:buChar char="•"/>
            </a:pPr>
            <a:r>
              <a:rPr lang="en-US" altLang="en-US" b="0" dirty="0" smtClean="0">
                <a:latin typeface="Arial" panose="020B0604020202020204" pitchFamily="34" charset="0"/>
              </a:rPr>
              <a:t>Learners accept feedback better when they feel the teacher has first understood their perspectives.</a:t>
            </a:r>
          </a:p>
          <a:p>
            <a:pPr marL="171450" indent="-171450">
              <a:buFont typeface="Arial" panose="020B0604020202020204" pitchFamily="34" charset="0"/>
              <a:buChar char="•"/>
            </a:pPr>
            <a:endParaRPr lang="en-US" altLang="en-US" b="0" dirty="0" smtClean="0">
              <a:effectLst/>
              <a:latin typeface="Arial" panose="020B0604020202020204" pitchFamily="34" charset="0"/>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7C4339-311F-408E-A06C-20D1829D9A8F}" type="slidenum">
              <a:rPr lang="en-US" smtClean="0"/>
              <a:t>21</a:t>
            </a:fld>
            <a:endParaRPr lang="en-US" dirty="0"/>
          </a:p>
        </p:txBody>
      </p:sp>
    </p:spTree>
    <p:extLst>
      <p:ext uri="{BB962C8B-B14F-4D97-AF65-F5344CB8AC3E}">
        <p14:creationId xmlns:p14="http://schemas.microsoft.com/office/powerpoint/2010/main" val="2702033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b="0" dirty="0" smtClean="0">
                <a:latin typeface="Arial" panose="020B0604020202020204" pitchFamily="34" charset="0"/>
              </a:rPr>
              <a:t>Give your constructive feedback as specifically as you can.</a:t>
            </a:r>
            <a:endParaRPr lang="en-US" altLang="en-US" b="0" dirty="0" smtClean="0">
              <a:effectLst>
                <a:outerShdw blurRad="38100" dist="38100" dir="2700000" algn="tl">
                  <a:srgbClr val="C0C0C0"/>
                </a:outerShdw>
              </a:effectLst>
              <a:latin typeface="Arial" panose="020B0604020202020204" pitchFamily="34" charset="0"/>
            </a:endParaRPr>
          </a:p>
          <a:p>
            <a:pPr marL="171450" indent="-171450">
              <a:buFont typeface="Arial" panose="020B0604020202020204" pitchFamily="34" charset="0"/>
              <a:buChar char="•"/>
            </a:pPr>
            <a:endParaRPr lang="en-US" altLang="en-US" sz="800" b="0" dirty="0" smtClean="0">
              <a:effectLst>
                <a:outerShdw blurRad="38100" dist="38100" dir="2700000" algn="tl">
                  <a:srgbClr val="C0C0C0"/>
                </a:outerShdw>
              </a:effectLst>
              <a:latin typeface="Arial" panose="020B0604020202020204" pitchFamily="34" charset="0"/>
            </a:endParaRPr>
          </a:p>
          <a:p>
            <a:pPr marL="628650" lvl="1" indent="-171450">
              <a:buFont typeface="Arial" panose="020B0604020202020204" pitchFamily="34" charset="0"/>
              <a:buChar char="•"/>
            </a:pPr>
            <a:r>
              <a:rPr lang="en-US" altLang="en-US" b="0" dirty="0" smtClean="0">
                <a:latin typeface="Arial" panose="020B0604020202020204" pitchFamily="34" charset="0"/>
              </a:rPr>
              <a:t>Start with specific positive feedback.</a:t>
            </a:r>
            <a:endParaRPr lang="en-US" altLang="en-US" b="0" dirty="0" smtClean="0">
              <a:effectLst>
                <a:outerShdw blurRad="38100" dist="38100" dir="2700000" algn="tl">
                  <a:srgbClr val="C0C0C0"/>
                </a:outerShdw>
              </a:effectLst>
              <a:latin typeface="Arial" panose="020B0604020202020204" pitchFamily="34" charset="0"/>
            </a:endParaRPr>
          </a:p>
          <a:p>
            <a:pPr marL="1085850" lvl="2" indent="-171450">
              <a:buFont typeface="Arial" panose="020B0604020202020204" pitchFamily="34" charset="0"/>
              <a:buChar char="•"/>
            </a:pPr>
            <a:endParaRPr lang="en-US" altLang="en-US" sz="800" b="0" dirty="0" smtClean="0">
              <a:effectLst>
                <a:outerShdw blurRad="38100" dist="38100" dir="2700000" algn="tl">
                  <a:srgbClr val="C0C0C0"/>
                </a:outerShdw>
              </a:effectLst>
              <a:latin typeface="Arial" panose="020B0604020202020204" pitchFamily="34" charset="0"/>
            </a:endParaRPr>
          </a:p>
          <a:p>
            <a:pPr marL="628650" lvl="1" indent="-171450">
              <a:buFont typeface="Arial" panose="020B0604020202020204" pitchFamily="34" charset="0"/>
              <a:buChar char="•"/>
            </a:pPr>
            <a:r>
              <a:rPr lang="en-US" altLang="en-US" b="0" dirty="0" smtClean="0">
                <a:latin typeface="Symbol" panose="05050102010706020507" pitchFamily="18" charset="2"/>
                <a:cs typeface="Times New Roman" panose="02020603050405020304" pitchFamily="18" charset="0"/>
              </a:rPr>
              <a:t>·	</a:t>
            </a:r>
            <a:r>
              <a:rPr lang="en-US" altLang="en-US" b="0" dirty="0" smtClean="0">
                <a:latin typeface="Arial" panose="020B0604020202020204" pitchFamily="34" charset="0"/>
              </a:rPr>
              <a:t>The more learner-centered the feedback, the better it will go.</a:t>
            </a:r>
          </a:p>
          <a:p>
            <a:pPr marL="171450" indent="-171450">
              <a:buFont typeface="Arial" panose="020B0604020202020204" pitchFamily="34" charset="0"/>
              <a:buChar char="•"/>
            </a:pPr>
            <a:endParaRPr lang="en-US" altLang="en-US" sz="800" b="0" dirty="0" smtClean="0">
              <a:latin typeface="Arial" panose="020B0604020202020204" pitchFamily="34" charset="0"/>
            </a:endParaRPr>
          </a:p>
          <a:p>
            <a:pPr marL="171450" indent="-171450">
              <a:buFont typeface="Arial" panose="020B0604020202020204" pitchFamily="34" charset="0"/>
              <a:buChar char="•"/>
            </a:pPr>
            <a:r>
              <a:rPr lang="en-US" altLang="en-US" b="0" dirty="0" smtClean="0">
                <a:latin typeface="Arial" panose="020B0604020202020204" pitchFamily="34" charset="0"/>
              </a:rPr>
              <a:t>Verify the learner’s understanding of the feedback you’ve given.</a:t>
            </a: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7C4339-311F-408E-A06C-20D1829D9A8F}" type="slidenum">
              <a:rPr lang="en-US" smtClean="0"/>
              <a:t>22</a:t>
            </a:fld>
            <a:endParaRPr lang="en-US" dirty="0"/>
          </a:p>
        </p:txBody>
      </p:sp>
    </p:spTree>
    <p:extLst>
      <p:ext uri="{BB962C8B-B14F-4D97-AF65-F5344CB8AC3E}">
        <p14:creationId xmlns:p14="http://schemas.microsoft.com/office/powerpoint/2010/main" val="1534255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b="0" dirty="0" smtClean="0">
                <a:latin typeface="Arial" panose="020B0604020202020204" pitchFamily="34" charset="0"/>
              </a:rPr>
              <a:t>How can you best balance the learner’s needs with the team’s needs?</a:t>
            </a:r>
          </a:p>
          <a:p>
            <a:pPr marL="628650" lvl="1" indent="-171450">
              <a:buFont typeface="Arial" panose="020B0604020202020204" pitchFamily="34" charset="0"/>
              <a:buChar char="•"/>
            </a:pPr>
            <a:endParaRPr lang="en-US" altLang="en-US" sz="1000" b="0" dirty="0" smtClean="0">
              <a:latin typeface="Arial" panose="020B0604020202020204" pitchFamily="34" charset="0"/>
            </a:endParaRPr>
          </a:p>
          <a:p>
            <a:pPr marL="171450" indent="-171450">
              <a:buFont typeface="Arial" panose="020B0604020202020204" pitchFamily="34" charset="0"/>
              <a:buChar char="•"/>
            </a:pPr>
            <a:r>
              <a:rPr lang="en-US" altLang="en-US" b="0" dirty="0" smtClean="0">
                <a:latin typeface="Arial" panose="020B0604020202020204" pitchFamily="34" charset="0"/>
              </a:rPr>
              <a:t>You may need to think creatively to find a mutually satisfying</a:t>
            </a:r>
            <a:r>
              <a:rPr lang="en-US" altLang="en-US" b="0" baseline="0" dirty="0" smtClean="0">
                <a:latin typeface="Arial" panose="020B0604020202020204" pitchFamily="34" charset="0"/>
              </a:rPr>
              <a:t> </a:t>
            </a:r>
            <a:r>
              <a:rPr lang="en-US" altLang="en-US" b="0" dirty="0" smtClean="0">
                <a:latin typeface="Arial" panose="020B0604020202020204" pitchFamily="34" charset="0"/>
              </a:rPr>
              <a:t>solution.</a:t>
            </a: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7C4339-311F-408E-A06C-20D1829D9A8F}" type="slidenum">
              <a:rPr lang="en-US" smtClean="0"/>
              <a:t>23</a:t>
            </a:fld>
            <a:endParaRPr lang="en-US" dirty="0"/>
          </a:p>
        </p:txBody>
      </p:sp>
    </p:spTree>
    <p:extLst>
      <p:ext uri="{BB962C8B-B14F-4D97-AF65-F5344CB8AC3E}">
        <p14:creationId xmlns:p14="http://schemas.microsoft.com/office/powerpoint/2010/main" val="2459948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b="0" dirty="0" smtClean="0">
                <a:latin typeface="Arial" panose="020B0604020202020204" pitchFamily="34" charset="0"/>
              </a:rPr>
              <a:t>State any new goals you’ve just reached, or review existing goals.</a:t>
            </a:r>
          </a:p>
          <a:p>
            <a:pPr marL="171450" indent="-171450">
              <a:buFont typeface="Arial" panose="020B0604020202020204" pitchFamily="34" charset="0"/>
              <a:buChar char="•"/>
            </a:pPr>
            <a:endParaRPr lang="en-US" altLang="en-US" sz="800" b="0" dirty="0" smtClean="0">
              <a:latin typeface="Arial" panose="020B0604020202020204" pitchFamily="34" charset="0"/>
            </a:endParaRPr>
          </a:p>
          <a:p>
            <a:pPr marL="171450" indent="-171450">
              <a:buFont typeface="Arial" panose="020B0604020202020204" pitchFamily="34" charset="0"/>
              <a:buChar char="•"/>
            </a:pPr>
            <a:r>
              <a:rPr lang="en-US" altLang="en-US" b="0" dirty="0" smtClean="0">
                <a:latin typeface="Arial" panose="020B0604020202020204" pitchFamily="34" charset="0"/>
              </a:rPr>
              <a:t>Verify that you both understand and agree on these goals.</a:t>
            </a:r>
          </a:p>
          <a:p>
            <a:endParaRPr lang="en-US" dirty="0"/>
          </a:p>
        </p:txBody>
      </p:sp>
      <p:sp>
        <p:nvSpPr>
          <p:cNvPr id="4" name="Slide Number Placeholder 3"/>
          <p:cNvSpPr>
            <a:spLocks noGrp="1"/>
          </p:cNvSpPr>
          <p:nvPr>
            <p:ph type="sldNum" sz="quarter" idx="10"/>
          </p:nvPr>
        </p:nvSpPr>
        <p:spPr/>
        <p:txBody>
          <a:bodyPr/>
          <a:lstStyle/>
          <a:p>
            <a:fld id="{A31679E6-B012-4130-8490-4A20507ED0D0}" type="slidenum">
              <a:rPr lang="en-US" smtClean="0"/>
              <a:t>24</a:t>
            </a:fld>
            <a:endParaRPr lang="en-US"/>
          </a:p>
        </p:txBody>
      </p:sp>
    </p:spTree>
    <p:extLst>
      <p:ext uri="{BB962C8B-B14F-4D97-AF65-F5344CB8AC3E}">
        <p14:creationId xmlns:p14="http://schemas.microsoft.com/office/powerpoint/2010/main" val="1555951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b="0" dirty="0" smtClean="0">
                <a:latin typeface="Arial" panose="020B0604020202020204" pitchFamily="34" charset="0"/>
              </a:rPr>
              <a:t>Do any serious problems merit a learning consultation?</a:t>
            </a:r>
          </a:p>
          <a:p>
            <a:pPr marL="171450" indent="-171450">
              <a:buFont typeface="Arial" panose="020B0604020202020204" pitchFamily="34" charset="0"/>
              <a:buChar char="•"/>
            </a:pPr>
            <a:endParaRPr lang="en-US" altLang="en-US" sz="800" dirty="0" smtClean="0">
              <a:latin typeface="Arial" panose="020B0604020202020204" pitchFamily="34" charset="0"/>
            </a:endParaRPr>
          </a:p>
          <a:p>
            <a:pPr marL="628650" lvl="1" indent="-171450">
              <a:buFont typeface="Arial" panose="020B0604020202020204" pitchFamily="34" charset="0"/>
              <a:buChar char="•"/>
            </a:pPr>
            <a:r>
              <a:rPr lang="en-US" altLang="en-US" b="0" dirty="0" smtClean="0">
                <a:latin typeface="Arial" panose="020B0604020202020204" pitchFamily="34" charset="0"/>
              </a:rPr>
              <a:t>Chief resident</a:t>
            </a:r>
          </a:p>
          <a:p>
            <a:pPr marL="628650" lvl="1" indent="-171450">
              <a:buFont typeface="Arial" panose="020B0604020202020204" pitchFamily="34" charset="0"/>
              <a:buChar char="•"/>
            </a:pPr>
            <a:r>
              <a:rPr lang="en-US" altLang="en-US" b="0" dirty="0" smtClean="0">
                <a:latin typeface="Arial" panose="020B0604020202020204" pitchFamily="34" charset="0"/>
              </a:rPr>
              <a:t>Attending physician</a:t>
            </a:r>
          </a:p>
          <a:p>
            <a:pPr marL="628650" lvl="1" indent="-171450">
              <a:buFont typeface="Arial" panose="020B0604020202020204" pitchFamily="34" charset="0"/>
              <a:buChar char="•"/>
            </a:pPr>
            <a:r>
              <a:rPr lang="en-US" altLang="en-US" b="0" dirty="0" smtClean="0">
                <a:latin typeface="Arial" panose="020B0604020202020204" pitchFamily="34" charset="0"/>
              </a:rPr>
              <a:t>Learning specialist</a:t>
            </a:r>
          </a:p>
          <a:p>
            <a:pPr marL="628650" lvl="1" indent="-171450">
              <a:buFont typeface="Arial" panose="020B0604020202020204" pitchFamily="34" charset="0"/>
              <a:buChar char="•"/>
            </a:pPr>
            <a:r>
              <a:rPr lang="en-US" altLang="en-US" b="0" dirty="0" smtClean="0">
                <a:latin typeface="Arial" panose="020B0604020202020204" pitchFamily="34" charset="0"/>
              </a:rPr>
              <a:t>Employee assistance program</a:t>
            </a:r>
          </a:p>
          <a:p>
            <a:pPr marL="628650" lvl="1" indent="-171450">
              <a:buFont typeface="Arial" panose="020B0604020202020204" pitchFamily="34" charset="0"/>
              <a:buChar char="•"/>
            </a:pPr>
            <a:r>
              <a:rPr lang="en-US" altLang="en-US" b="0" dirty="0" smtClean="0">
                <a:latin typeface="Arial" panose="020B0604020202020204" pitchFamily="34" charset="0"/>
              </a:rPr>
              <a:t>Others</a:t>
            </a:r>
          </a:p>
          <a:p>
            <a:endParaRPr lang="en-US" dirty="0"/>
          </a:p>
        </p:txBody>
      </p:sp>
      <p:sp>
        <p:nvSpPr>
          <p:cNvPr id="4" name="Slide Number Placeholder 3"/>
          <p:cNvSpPr>
            <a:spLocks noGrp="1"/>
          </p:cNvSpPr>
          <p:nvPr>
            <p:ph type="sldNum" sz="quarter" idx="10"/>
          </p:nvPr>
        </p:nvSpPr>
        <p:spPr/>
        <p:txBody>
          <a:bodyPr/>
          <a:lstStyle/>
          <a:p>
            <a:fld id="{AE7C4339-311F-408E-A06C-20D1829D9A8F}" type="slidenum">
              <a:rPr lang="en-US" smtClean="0"/>
              <a:t>25</a:t>
            </a:fld>
            <a:endParaRPr lang="en-US" dirty="0"/>
          </a:p>
        </p:txBody>
      </p:sp>
    </p:spTree>
    <p:extLst>
      <p:ext uri="{BB962C8B-B14F-4D97-AF65-F5344CB8AC3E}">
        <p14:creationId xmlns:p14="http://schemas.microsoft.com/office/powerpoint/2010/main" val="1387632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b="0" dirty="0" smtClean="0">
                <a:latin typeface="Arial" panose="020B0604020202020204" pitchFamily="34" charset="0"/>
              </a:rPr>
              <a:t>Any final questions or comments?</a:t>
            </a:r>
          </a:p>
          <a:p>
            <a:pPr marL="171450" indent="-171450">
              <a:buFont typeface="Arial" panose="020B0604020202020204" pitchFamily="34" charset="0"/>
              <a:buChar char="•"/>
            </a:pPr>
            <a:endParaRPr lang="en-US" altLang="en-US" sz="800" b="0" dirty="0" smtClean="0">
              <a:latin typeface="Arial" panose="020B0604020202020204" pitchFamily="34" charset="0"/>
            </a:endParaRPr>
          </a:p>
          <a:p>
            <a:pPr marL="171450" indent="-171450">
              <a:buFont typeface="Arial" panose="020B0604020202020204" pitchFamily="34" charset="0"/>
              <a:buChar char="•"/>
            </a:pPr>
            <a:r>
              <a:rPr lang="en-US" altLang="en-US" b="0" dirty="0" smtClean="0">
                <a:latin typeface="Arial" panose="020B0604020202020204" pitchFamily="34" charset="0"/>
              </a:rPr>
              <a:t>When would you and the learner like to meet again to go over how things are going?</a:t>
            </a:r>
          </a:p>
          <a:p>
            <a:endParaRPr lang="en-US" dirty="0"/>
          </a:p>
        </p:txBody>
      </p:sp>
      <p:sp>
        <p:nvSpPr>
          <p:cNvPr id="4" name="Slide Number Placeholder 3"/>
          <p:cNvSpPr>
            <a:spLocks noGrp="1"/>
          </p:cNvSpPr>
          <p:nvPr>
            <p:ph type="sldNum" sz="quarter" idx="10"/>
          </p:nvPr>
        </p:nvSpPr>
        <p:spPr/>
        <p:txBody>
          <a:bodyPr/>
          <a:lstStyle/>
          <a:p>
            <a:fld id="{A31679E6-B012-4130-8490-4A20507ED0D0}" type="slidenum">
              <a:rPr lang="en-US" smtClean="0"/>
              <a:t>26</a:t>
            </a:fld>
            <a:endParaRPr lang="en-US"/>
          </a:p>
        </p:txBody>
      </p:sp>
    </p:spTree>
    <p:extLst>
      <p:ext uri="{BB962C8B-B14F-4D97-AF65-F5344CB8AC3E}">
        <p14:creationId xmlns:p14="http://schemas.microsoft.com/office/powerpoint/2010/main" val="486985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 few additional tips on giving</a:t>
            </a:r>
            <a:r>
              <a:rPr lang="en-US" baseline="0" dirty="0" smtClean="0"/>
              <a:t> effective feedback. </a:t>
            </a:r>
            <a:endParaRPr lang="en-US" dirty="0"/>
          </a:p>
        </p:txBody>
      </p:sp>
      <p:sp>
        <p:nvSpPr>
          <p:cNvPr id="4" name="Slide Number Placeholder 3"/>
          <p:cNvSpPr>
            <a:spLocks noGrp="1"/>
          </p:cNvSpPr>
          <p:nvPr>
            <p:ph type="sldNum" sz="quarter" idx="10"/>
          </p:nvPr>
        </p:nvSpPr>
        <p:spPr/>
        <p:txBody>
          <a:bodyPr/>
          <a:lstStyle/>
          <a:p>
            <a:fld id="{AE7C4339-311F-408E-A06C-20D1829D9A8F}" type="slidenum">
              <a:rPr lang="en-US" smtClean="0"/>
              <a:t>27</a:t>
            </a:fld>
            <a:endParaRPr lang="en-US" dirty="0"/>
          </a:p>
        </p:txBody>
      </p:sp>
    </p:spTree>
    <p:extLst>
      <p:ext uri="{BB962C8B-B14F-4D97-AF65-F5344CB8AC3E}">
        <p14:creationId xmlns:p14="http://schemas.microsoft.com/office/powerpoint/2010/main" val="3440247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Immediate – Feedback has a short shelf life because you can’t expect the student to remember every detail of their performance.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Try to give the feedback while the behavior is still fresh in the student’s mind. </a:t>
            </a:r>
          </a:p>
          <a:p>
            <a:endParaRPr lang="en-US" dirty="0"/>
          </a:p>
        </p:txBody>
      </p:sp>
      <p:sp>
        <p:nvSpPr>
          <p:cNvPr id="4" name="Slide Number Placeholder 3"/>
          <p:cNvSpPr>
            <a:spLocks noGrp="1"/>
          </p:cNvSpPr>
          <p:nvPr>
            <p:ph type="sldNum" sz="quarter" idx="10"/>
          </p:nvPr>
        </p:nvSpPr>
        <p:spPr/>
        <p:txBody>
          <a:bodyPr/>
          <a:lstStyle/>
          <a:p>
            <a:fld id="{A31679E6-B012-4130-8490-4A20507ED0D0}" type="slidenum">
              <a:rPr lang="en-US" smtClean="0"/>
              <a:t>28</a:t>
            </a:fld>
            <a:endParaRPr lang="en-US"/>
          </a:p>
        </p:txBody>
      </p:sp>
    </p:spTree>
    <p:extLst>
      <p:ext uri="{BB962C8B-B14F-4D97-AF65-F5344CB8AC3E}">
        <p14:creationId xmlns:p14="http://schemas.microsoft.com/office/powerpoint/2010/main" val="697977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Focus </a:t>
            </a:r>
            <a:r>
              <a:rPr lang="en-US" sz="1200" b="1" kern="1200" dirty="0">
                <a:solidFill>
                  <a:schemeClr val="tx1"/>
                </a:solidFill>
                <a:effectLst/>
                <a:latin typeface="+mn-lt"/>
                <a:ea typeface="+mn-ea"/>
                <a:cs typeface="+mn-cs"/>
              </a:rPr>
              <a:t>forward </a:t>
            </a:r>
            <a:r>
              <a:rPr lang="en-US" sz="1200" kern="1200" dirty="0">
                <a:solidFill>
                  <a:schemeClr val="tx1"/>
                </a:solidFill>
                <a:effectLst/>
                <a:latin typeface="+mn-lt"/>
                <a:ea typeface="+mn-ea"/>
                <a:cs typeface="+mn-cs"/>
              </a:rPr>
              <a:t>– Give small actionable items for next time. Ideally only one or two. That will end the discussion on a positive note and give the student something to focus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You don’t want a laundry list</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Keep it brief. 2-3 suggestions is enough for the student to work on in the short term.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31679E6-B012-4130-8490-4A20507ED0D0}" type="slidenum">
              <a:rPr lang="en-US" smtClean="0"/>
              <a:t>29</a:t>
            </a:fld>
            <a:endParaRPr lang="en-US"/>
          </a:p>
        </p:txBody>
      </p:sp>
    </p:spTree>
    <p:extLst>
      <p:ext uri="{BB962C8B-B14F-4D97-AF65-F5344CB8AC3E}">
        <p14:creationId xmlns:p14="http://schemas.microsoft.com/office/powerpoint/2010/main" val="1783261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We tend to reject feedback if we don’t trust the messenger or feel like they have some kind of agenda of their own. </a:t>
            </a:r>
            <a:endParaRPr lang="en-US" dirty="0" smtClean="0"/>
          </a:p>
          <a:p>
            <a:r>
              <a:rPr lang="en-US" dirty="0" smtClean="0"/>
              <a:t>You must build credibility and rapport. The student</a:t>
            </a:r>
            <a:r>
              <a:rPr lang="en-US" baseline="0" dirty="0" smtClean="0"/>
              <a:t> must understand that the feedback is for their own good. </a:t>
            </a:r>
          </a:p>
          <a:p>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A31679E6-B012-4130-8490-4A20507ED0D0}" type="slidenum">
              <a:rPr lang="en-US" smtClean="0"/>
              <a:t>30</a:t>
            </a:fld>
            <a:endParaRPr lang="en-US"/>
          </a:p>
        </p:txBody>
      </p:sp>
    </p:spTree>
    <p:extLst>
      <p:ext uri="{BB962C8B-B14F-4D97-AF65-F5344CB8AC3E}">
        <p14:creationId xmlns:p14="http://schemas.microsoft.com/office/powerpoint/2010/main" val="926206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Why is feedback</a:t>
            </a:r>
            <a:r>
              <a:rPr lang="en-US" baseline="0" dirty="0" smtClean="0"/>
              <a:t> important?</a:t>
            </a:r>
          </a:p>
          <a:p>
            <a:endParaRPr lang="en-US" baseline="0" dirty="0" smtClean="0"/>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Feedback is the lifeblood of learning.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There is a human tendency toward inaccurate self-assessment.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Reflective capacity is an essential characteristic for professional competence (Mann, Gordon, &amp; MacLeod, 2009) then feedback from teachers and other learners is a critical step in the process,</a:t>
            </a:r>
          </a:p>
          <a:p>
            <a:endParaRPr lang="en-US" dirty="0"/>
          </a:p>
        </p:txBody>
      </p:sp>
      <p:sp>
        <p:nvSpPr>
          <p:cNvPr id="4" name="Slide Number Placeholder 3"/>
          <p:cNvSpPr>
            <a:spLocks noGrp="1"/>
          </p:cNvSpPr>
          <p:nvPr>
            <p:ph type="sldNum" sz="quarter" idx="10"/>
          </p:nvPr>
        </p:nvSpPr>
        <p:spPr/>
        <p:txBody>
          <a:bodyPr/>
          <a:lstStyle/>
          <a:p>
            <a:fld id="{A31679E6-B012-4130-8490-4A20507ED0D0}" type="slidenum">
              <a:rPr lang="en-US" smtClean="0"/>
              <a:t>4</a:t>
            </a:fld>
            <a:endParaRPr lang="en-US"/>
          </a:p>
        </p:txBody>
      </p:sp>
    </p:spTree>
    <p:extLst>
      <p:ext uri="{BB962C8B-B14F-4D97-AF65-F5344CB8AC3E}">
        <p14:creationId xmlns:p14="http://schemas.microsoft.com/office/powerpoint/2010/main" val="24192415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Balances</a:t>
            </a:r>
            <a:r>
              <a:rPr lang="en-US" baseline="0" dirty="0"/>
              <a:t> negative and positive.</a:t>
            </a:r>
          </a:p>
          <a:p>
            <a:endParaRPr lang="en-US" baseline="0" dirty="0"/>
          </a:p>
          <a:p>
            <a:r>
              <a:rPr lang="en-US" baseline="0" dirty="0"/>
              <a:t>If it’s too positive - students will gloss over mistakes and think they did everything right. </a:t>
            </a:r>
          </a:p>
          <a:p>
            <a:endParaRPr lang="en-US" baseline="0" dirty="0"/>
          </a:p>
          <a:p>
            <a:r>
              <a:rPr lang="en-US" baseline="0" dirty="0"/>
              <a:t>If it’s too negative – students will become discouraged and think they did nothing right. </a:t>
            </a:r>
            <a:endParaRPr lang="en-US" dirty="0"/>
          </a:p>
        </p:txBody>
      </p:sp>
      <p:sp>
        <p:nvSpPr>
          <p:cNvPr id="4" name="Slide Number Placeholder 3"/>
          <p:cNvSpPr>
            <a:spLocks noGrp="1"/>
          </p:cNvSpPr>
          <p:nvPr>
            <p:ph type="sldNum" sz="quarter" idx="10"/>
          </p:nvPr>
        </p:nvSpPr>
        <p:spPr/>
        <p:txBody>
          <a:bodyPr/>
          <a:lstStyle/>
          <a:p>
            <a:fld id="{5661BA63-CDEB-41BA-B5C7-6B01B9E44728}" type="slidenum">
              <a:rPr lang="en-US" smtClean="0"/>
              <a:t>31</a:t>
            </a:fld>
            <a:endParaRPr lang="en-US" dirty="0"/>
          </a:p>
        </p:txBody>
      </p:sp>
    </p:spTree>
    <p:extLst>
      <p:ext uri="{BB962C8B-B14F-4D97-AF65-F5344CB8AC3E}">
        <p14:creationId xmlns:p14="http://schemas.microsoft.com/office/powerpoint/2010/main" val="28934886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Explain the impact </a:t>
            </a:r>
            <a:r>
              <a:rPr lang="en-US" dirty="0"/>
              <a:t>– Point out the direct results of the behavior. Using statements like “I noticed” or “It made me feel” are difficult to argue with. You avoid devolving into a debate about </a:t>
            </a:r>
            <a:r>
              <a:rPr lang="en-US" i="1" dirty="0"/>
              <a:t>why</a:t>
            </a:r>
            <a:r>
              <a:rPr lang="en-US" dirty="0"/>
              <a:t> I did it the way I did it. Example: “I noticed the patient was a little agitated.” Or “It made me feel like you wanted to get out as quickly as possible.” </a:t>
            </a:r>
          </a:p>
          <a:p>
            <a:endParaRPr lang="en-US" dirty="0" smtClean="0"/>
          </a:p>
          <a:p>
            <a:r>
              <a:rPr lang="en-US" dirty="0" smtClean="0"/>
              <a:t>Focus on how the behavior</a:t>
            </a:r>
            <a:r>
              <a:rPr lang="en-US" baseline="0" dirty="0" smtClean="0"/>
              <a:t> effected the patient or the practice. </a:t>
            </a:r>
            <a:endParaRPr lang="en-US" dirty="0"/>
          </a:p>
        </p:txBody>
      </p:sp>
      <p:sp>
        <p:nvSpPr>
          <p:cNvPr id="4" name="Slide Number Placeholder 3"/>
          <p:cNvSpPr>
            <a:spLocks noGrp="1"/>
          </p:cNvSpPr>
          <p:nvPr>
            <p:ph type="sldNum" sz="quarter" idx="10"/>
          </p:nvPr>
        </p:nvSpPr>
        <p:spPr/>
        <p:txBody>
          <a:bodyPr/>
          <a:lstStyle/>
          <a:p>
            <a:fld id="{A31679E6-B012-4130-8490-4A20507ED0D0}" type="slidenum">
              <a:rPr lang="en-US" smtClean="0"/>
              <a:t>32</a:t>
            </a:fld>
            <a:endParaRPr lang="en-US"/>
          </a:p>
        </p:txBody>
      </p:sp>
    </p:spTree>
    <p:extLst>
      <p:ext uri="{BB962C8B-B14F-4D97-AF65-F5344CB8AC3E}">
        <p14:creationId xmlns:p14="http://schemas.microsoft.com/office/powerpoint/2010/main" val="1653993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Avoid any language that makes a judgment. Use language that describes</a:t>
            </a:r>
            <a:r>
              <a:rPr lang="en-US" baseline="0" dirty="0" smtClean="0"/>
              <a:t> behavior, then explain why that may have been a good thing or a problem. </a:t>
            </a:r>
            <a:endParaRPr lang="en-US" dirty="0"/>
          </a:p>
        </p:txBody>
      </p:sp>
      <p:sp>
        <p:nvSpPr>
          <p:cNvPr id="4" name="Slide Number Placeholder 3"/>
          <p:cNvSpPr>
            <a:spLocks noGrp="1"/>
          </p:cNvSpPr>
          <p:nvPr>
            <p:ph type="sldNum" sz="quarter" idx="10"/>
          </p:nvPr>
        </p:nvSpPr>
        <p:spPr/>
        <p:txBody>
          <a:bodyPr/>
          <a:lstStyle/>
          <a:p>
            <a:fld id="{A31679E6-B012-4130-8490-4A20507ED0D0}" type="slidenum">
              <a:rPr lang="en-US" smtClean="0"/>
              <a:t>33</a:t>
            </a:fld>
            <a:endParaRPr lang="en-US"/>
          </a:p>
        </p:txBody>
      </p:sp>
    </p:spTree>
    <p:extLst>
      <p:ext uri="{BB962C8B-B14F-4D97-AF65-F5344CB8AC3E}">
        <p14:creationId xmlns:p14="http://schemas.microsoft.com/office/powerpoint/2010/main" val="2774146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Focus on observable behavior and avoid judgment calls. </a:t>
            </a:r>
          </a:p>
          <a:p>
            <a:endParaRPr lang="en-US" dirty="0"/>
          </a:p>
          <a:p>
            <a:r>
              <a:rPr lang="en-US" dirty="0"/>
              <a:t>Comments</a:t>
            </a:r>
            <a:r>
              <a:rPr lang="en-US" baseline="0" dirty="0"/>
              <a:t> like, “</a:t>
            </a:r>
            <a:r>
              <a:rPr lang="en-US" i="1" baseline="0" dirty="0"/>
              <a:t>You don’t seem comfortable with older patients” </a:t>
            </a:r>
            <a:r>
              <a:rPr lang="en-US" i="0" baseline="0" dirty="0"/>
              <a:t>is a judgment call</a:t>
            </a:r>
            <a:r>
              <a:rPr lang="en-US" i="0" baseline="0" dirty="0" smtClean="0"/>
              <a:t>. You are </a:t>
            </a:r>
            <a:r>
              <a:rPr lang="en-US" i="1" baseline="0" dirty="0" smtClean="0"/>
              <a:t>deducing </a:t>
            </a:r>
            <a:r>
              <a:rPr lang="en-US" i="0" baseline="0" dirty="0" smtClean="0"/>
              <a:t>this from what you have observed. But you can’t know what caused the behavior you observed. You are just guessing.  </a:t>
            </a:r>
            <a:endParaRPr lang="en-US" i="0" baseline="0" dirty="0"/>
          </a:p>
          <a:p>
            <a:r>
              <a:rPr lang="en-US" i="0" baseline="0" dirty="0"/>
              <a:t/>
            </a:r>
            <a:br>
              <a:rPr lang="en-US" i="0" baseline="0" dirty="0"/>
            </a:br>
            <a:r>
              <a:rPr lang="en-US" i="0" baseline="0" dirty="0"/>
              <a:t>Try: “</a:t>
            </a:r>
            <a:r>
              <a:rPr lang="en-US" i="1" baseline="0" dirty="0"/>
              <a:t>I noticed that when you interviewed that older patient, you failed to make eye contact or use his name.” </a:t>
            </a:r>
            <a:endParaRPr lang="en-US" i="0" baseline="0" dirty="0"/>
          </a:p>
          <a:p>
            <a:endParaRPr lang="en-US" dirty="0"/>
          </a:p>
        </p:txBody>
      </p:sp>
      <p:sp>
        <p:nvSpPr>
          <p:cNvPr id="4" name="Slide Number Placeholder 3"/>
          <p:cNvSpPr>
            <a:spLocks noGrp="1"/>
          </p:cNvSpPr>
          <p:nvPr>
            <p:ph type="sldNum" sz="quarter" idx="10"/>
          </p:nvPr>
        </p:nvSpPr>
        <p:spPr/>
        <p:txBody>
          <a:bodyPr/>
          <a:lstStyle/>
          <a:p>
            <a:fld id="{A31679E6-B012-4130-8490-4A20507ED0D0}" type="slidenum">
              <a:rPr lang="en-US" smtClean="0"/>
              <a:t>34</a:t>
            </a:fld>
            <a:endParaRPr lang="en-US"/>
          </a:p>
        </p:txBody>
      </p:sp>
    </p:spTree>
    <p:extLst>
      <p:ext uri="{BB962C8B-B14F-4D97-AF65-F5344CB8AC3E}">
        <p14:creationId xmlns:p14="http://schemas.microsoft.com/office/powerpoint/2010/main" val="3007925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have any questions on giving feedback</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A31679E6-B012-4130-8490-4A20507ED0D0}" type="slidenum">
              <a:rPr lang="en-US" smtClean="0"/>
              <a:t>35</a:t>
            </a:fld>
            <a:endParaRPr lang="en-US"/>
          </a:p>
        </p:txBody>
      </p:sp>
    </p:spTree>
    <p:extLst>
      <p:ext uri="{BB962C8B-B14F-4D97-AF65-F5344CB8AC3E}">
        <p14:creationId xmlns:p14="http://schemas.microsoft.com/office/powerpoint/2010/main" val="2032923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done correctly, feedback:</a:t>
            </a:r>
          </a:p>
          <a:p>
            <a:pPr lvl="1"/>
            <a:r>
              <a:rPr lang="en-US" dirty="0" smtClean="0"/>
              <a:t>Improves learning outcomes</a:t>
            </a:r>
          </a:p>
          <a:p>
            <a:pPr lvl="1"/>
            <a:r>
              <a:rPr lang="en-US" dirty="0" smtClean="0"/>
              <a:t>Deepens learning</a:t>
            </a:r>
          </a:p>
          <a:p>
            <a:pPr lvl="1"/>
            <a:r>
              <a:rPr lang="en-US" dirty="0" smtClean="0"/>
              <a:t>Encourages pursuit of understanding application</a:t>
            </a:r>
          </a:p>
          <a:p>
            <a:endParaRPr lang="en-US" dirty="0"/>
          </a:p>
        </p:txBody>
      </p:sp>
      <p:sp>
        <p:nvSpPr>
          <p:cNvPr id="4" name="Slide Number Placeholder 3"/>
          <p:cNvSpPr>
            <a:spLocks noGrp="1"/>
          </p:cNvSpPr>
          <p:nvPr>
            <p:ph type="sldNum" sz="quarter" idx="10"/>
          </p:nvPr>
        </p:nvSpPr>
        <p:spPr/>
        <p:txBody>
          <a:bodyPr/>
          <a:lstStyle/>
          <a:p>
            <a:fld id="{AE7C4339-311F-408E-A06C-20D1829D9A8F}" type="slidenum">
              <a:rPr lang="en-US" smtClean="0"/>
              <a:t>5</a:t>
            </a:fld>
            <a:endParaRPr lang="en-US" dirty="0"/>
          </a:p>
        </p:txBody>
      </p:sp>
    </p:spTree>
    <p:extLst>
      <p:ext uri="{BB962C8B-B14F-4D97-AF65-F5344CB8AC3E}">
        <p14:creationId xmlns:p14="http://schemas.microsoft.com/office/powerpoint/2010/main" val="766681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There are a few different</a:t>
            </a:r>
            <a:r>
              <a:rPr lang="en-US" baseline="0" dirty="0" smtClean="0"/>
              <a:t> models for effective feedback. </a:t>
            </a:r>
            <a:r>
              <a:rPr lang="en-US" baseline="0" dirty="0" smtClean="0"/>
              <a:t>We are only going to examine three:</a:t>
            </a:r>
          </a:p>
          <a:p>
            <a:pPr marL="171450" indent="-171450">
              <a:buFont typeface="Arial" panose="020B0604020202020204" pitchFamily="34" charset="0"/>
              <a:buChar char="•"/>
            </a:pPr>
            <a:r>
              <a:rPr lang="en-US" baseline="0" dirty="0" smtClean="0"/>
              <a:t>Sandwich</a:t>
            </a:r>
          </a:p>
          <a:p>
            <a:pPr marL="171450" indent="-171450">
              <a:buFont typeface="Arial" panose="020B0604020202020204" pitchFamily="34" charset="0"/>
              <a:buChar char="•"/>
            </a:pPr>
            <a:r>
              <a:rPr lang="en-US" baseline="0" dirty="0" smtClean="0"/>
              <a:t>One Minute Preceptor</a:t>
            </a:r>
          </a:p>
          <a:p>
            <a:pPr marL="171450" indent="-171450">
              <a:buFont typeface="Arial" panose="020B0604020202020204" pitchFamily="34" charset="0"/>
              <a:buChar char="•"/>
            </a:pPr>
            <a:r>
              <a:rPr lang="en-US" baseline="0" dirty="0" smtClean="0"/>
              <a:t>Insight approach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E7C4339-311F-408E-A06C-20D1829D9A8F}" type="slidenum">
              <a:rPr lang="en-US" smtClean="0"/>
              <a:t>6</a:t>
            </a:fld>
            <a:endParaRPr lang="en-US" dirty="0"/>
          </a:p>
        </p:txBody>
      </p:sp>
    </p:spTree>
    <p:extLst>
      <p:ext uri="{BB962C8B-B14F-4D97-AF65-F5344CB8AC3E}">
        <p14:creationId xmlns:p14="http://schemas.microsoft.com/office/powerpoint/2010/main" val="3617226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Who</a:t>
            </a:r>
            <a:r>
              <a:rPr lang="en-US" sz="1200" kern="1200" baseline="0" dirty="0" smtClean="0">
                <a:solidFill>
                  <a:schemeClr val="tx1"/>
                </a:solidFill>
                <a:effectLst/>
                <a:latin typeface="+mn-lt"/>
                <a:ea typeface="+mn-ea"/>
                <a:cs typeface="+mn-cs"/>
              </a:rPr>
              <a:t> is familiar with the sandwich method?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i.e., focus on the good news, sandwich in the bad news, and then end with more good news. </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Challenges: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People </a:t>
            </a:r>
            <a:r>
              <a:rPr lang="en-US" sz="1200" kern="1200" dirty="0">
                <a:solidFill>
                  <a:schemeClr val="tx1"/>
                </a:solidFill>
                <a:effectLst/>
                <a:latin typeface="+mn-lt"/>
                <a:ea typeface="+mn-ea"/>
                <a:cs typeface="+mn-cs"/>
              </a:rPr>
              <a:t>don’t hear the first good news because they know the bad news is coming.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Most </a:t>
            </a:r>
            <a:r>
              <a:rPr lang="en-US" sz="1200" kern="1200" dirty="0">
                <a:solidFill>
                  <a:schemeClr val="tx1"/>
                </a:solidFill>
                <a:effectLst/>
                <a:latin typeface="+mn-lt"/>
                <a:ea typeface="+mn-ea"/>
                <a:cs typeface="+mn-cs"/>
              </a:rPr>
              <a:t>high performing people want to know what they can do to improve</a:t>
            </a:r>
            <a:r>
              <a:rPr lang="en-US" sz="1200" kern="1200" dirty="0" smtClean="0">
                <a:solidFill>
                  <a:schemeClr val="tx1"/>
                </a:solidFill>
                <a:effectLst/>
                <a:latin typeface="+mn-lt"/>
                <a:ea typeface="+mn-ea"/>
                <a:cs typeface="+mn-cs"/>
              </a:rPr>
              <a:t>. They don’t necessarily want the blow</a:t>
            </a:r>
            <a:r>
              <a:rPr lang="en-US" sz="1200" kern="1200" baseline="0" dirty="0" smtClean="0">
                <a:solidFill>
                  <a:schemeClr val="tx1"/>
                </a:solidFill>
                <a:effectLst/>
                <a:latin typeface="+mn-lt"/>
                <a:ea typeface="+mn-ea"/>
                <a:cs typeface="+mn-cs"/>
              </a:rPr>
              <a:t> softened. </a:t>
            </a:r>
            <a:endParaRPr lang="en-US" sz="1200" kern="1200" dirty="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31679E6-B012-4130-8490-4A20507ED0D0}" type="slidenum">
              <a:rPr lang="en-US" smtClean="0"/>
              <a:t>7</a:t>
            </a:fld>
            <a:endParaRPr lang="en-US"/>
          </a:p>
        </p:txBody>
      </p:sp>
    </p:spTree>
    <p:extLst>
      <p:ext uri="{BB962C8B-B14F-4D97-AF65-F5344CB8AC3E}">
        <p14:creationId xmlns:p14="http://schemas.microsoft.com/office/powerpoint/2010/main" val="406101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Also known as the “Five </a:t>
            </a:r>
            <a:r>
              <a:rPr lang="en-US" dirty="0" err="1" smtClean="0"/>
              <a:t>Microskills</a:t>
            </a:r>
            <a:r>
              <a:rPr lang="en-US" dirty="0" smtClean="0"/>
              <a:t> of Clinical Teaching</a:t>
            </a:r>
            <a:r>
              <a:rPr lang="en-US" dirty="0" smtClean="0"/>
              <a:t>” the One</a:t>
            </a:r>
            <a:r>
              <a:rPr lang="en-US" baseline="0" dirty="0" smtClean="0"/>
              <a:t> Minute Preceptor is an evidence based practice that if done correctly saves time when giving feedback in a clinical environment. </a:t>
            </a:r>
            <a:endParaRPr lang="en-US" dirty="0" smtClean="0"/>
          </a:p>
          <a:p>
            <a:endParaRPr lang="en-US" dirty="0" smtClean="0"/>
          </a:p>
          <a:p>
            <a:endParaRPr lang="en-US" dirty="0" smtClean="0"/>
          </a:p>
          <a:p>
            <a:r>
              <a:rPr lang="en-US" dirty="0" smtClean="0"/>
              <a:t>This</a:t>
            </a:r>
            <a:r>
              <a:rPr lang="en-US" baseline="0" dirty="0" smtClean="0"/>
              <a:t> is the method we are recommending. </a:t>
            </a:r>
            <a:endParaRPr lang="en-US" dirty="0"/>
          </a:p>
        </p:txBody>
      </p:sp>
      <p:sp>
        <p:nvSpPr>
          <p:cNvPr id="4" name="Slide Number Placeholder 3"/>
          <p:cNvSpPr>
            <a:spLocks noGrp="1"/>
          </p:cNvSpPr>
          <p:nvPr>
            <p:ph type="sldNum" sz="quarter" idx="10"/>
          </p:nvPr>
        </p:nvSpPr>
        <p:spPr/>
        <p:txBody>
          <a:bodyPr/>
          <a:lstStyle/>
          <a:p>
            <a:fld id="{AE7C4339-311F-408E-A06C-20D1829D9A8F}" type="slidenum">
              <a:rPr lang="en-US" smtClean="0"/>
              <a:t>8</a:t>
            </a:fld>
            <a:endParaRPr lang="en-US" dirty="0"/>
          </a:p>
        </p:txBody>
      </p:sp>
    </p:spTree>
    <p:extLst>
      <p:ext uri="{BB962C8B-B14F-4D97-AF65-F5344CB8AC3E}">
        <p14:creationId xmlns:p14="http://schemas.microsoft.com/office/powerpoint/2010/main" val="2897068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Why are we recommending this method of clinical</a:t>
            </a:r>
            <a:r>
              <a:rPr lang="en-US" baseline="0" dirty="0" smtClean="0"/>
              <a:t> teaching? </a:t>
            </a:r>
          </a:p>
          <a:p>
            <a:endParaRPr lang="en-US" baseline="0" dirty="0" smtClean="0"/>
          </a:p>
          <a:p>
            <a:pPr marL="171450" indent="-171450">
              <a:spcAft>
                <a:spcPts val="600"/>
              </a:spcAft>
              <a:buClr>
                <a:srgbClr val="330066"/>
              </a:buClr>
              <a:buFont typeface="Arial" panose="020B0604020202020204" pitchFamily="34" charset="0"/>
              <a:buChar char="•"/>
            </a:pPr>
            <a:r>
              <a:rPr lang="en-US" sz="1200" dirty="0" smtClean="0">
                <a:solidFill>
                  <a:srgbClr val="000000"/>
                </a:solidFill>
              </a:rPr>
              <a:t>Teaches clinical reasoning solving – It’s our nature as teachers to want to provide answers. Student</a:t>
            </a:r>
            <a:r>
              <a:rPr lang="en-US" sz="1200" baseline="0" dirty="0" smtClean="0">
                <a:solidFill>
                  <a:srgbClr val="000000"/>
                </a:solidFill>
              </a:rPr>
              <a:t>s learn more, however, when we ask them to seek their own answers. This process encourages the learner to think for themselves.</a:t>
            </a:r>
          </a:p>
          <a:p>
            <a:pPr marL="0" indent="0">
              <a:spcAft>
                <a:spcPts val="600"/>
              </a:spcAft>
              <a:buClr>
                <a:srgbClr val="330066"/>
              </a:buClr>
              <a:buFont typeface="Arial" panose="020B0604020202020204" pitchFamily="34" charset="0"/>
              <a:buNone/>
            </a:pPr>
            <a:endParaRPr lang="en-US" sz="1200" dirty="0" smtClean="0">
              <a:solidFill>
                <a:srgbClr val="000000"/>
              </a:solidFill>
            </a:endParaRPr>
          </a:p>
          <a:p>
            <a:pPr marL="171450" indent="-171450">
              <a:spcAft>
                <a:spcPts val="600"/>
              </a:spcAft>
              <a:buClr>
                <a:srgbClr val="330066"/>
              </a:buClr>
              <a:buFont typeface="Arial" panose="020B0604020202020204" pitchFamily="34" charset="0"/>
              <a:buChar char="•"/>
            </a:pPr>
            <a:r>
              <a:rPr lang="en-US" sz="1200" dirty="0" smtClean="0">
                <a:solidFill>
                  <a:srgbClr val="000000"/>
                </a:solidFill>
              </a:rPr>
              <a:t>Shows gaps in reasoning and knowledge – It helps clearly show where there may be gaps</a:t>
            </a:r>
            <a:r>
              <a:rPr lang="en-US" sz="1200" baseline="0" dirty="0" smtClean="0">
                <a:solidFill>
                  <a:srgbClr val="000000"/>
                </a:solidFill>
              </a:rPr>
              <a:t> in student understanding. This means you can focus your teaching specifically to areas where the need exists. You can avoid spending time explaining things the learner already understands and missing the opportunity to diagnose any problem areas. </a:t>
            </a:r>
          </a:p>
          <a:p>
            <a:pPr marL="171450" indent="-171450">
              <a:spcAft>
                <a:spcPts val="600"/>
              </a:spcAft>
              <a:buClr>
                <a:srgbClr val="330066"/>
              </a:buClr>
              <a:buFont typeface="Arial" panose="020B0604020202020204" pitchFamily="34" charset="0"/>
              <a:buChar char="•"/>
            </a:pPr>
            <a:endParaRPr lang="en-US" sz="1200" dirty="0" smtClean="0">
              <a:solidFill>
                <a:srgbClr val="000000"/>
              </a:solidFill>
            </a:endParaRPr>
          </a:p>
          <a:p>
            <a:pPr marL="171450" indent="-171450">
              <a:spcAft>
                <a:spcPts val="600"/>
              </a:spcAft>
              <a:buClr>
                <a:srgbClr val="330066"/>
              </a:buClr>
              <a:buFont typeface="Arial" panose="020B0604020202020204" pitchFamily="34" charset="0"/>
              <a:buChar char="•"/>
            </a:pPr>
            <a:r>
              <a:rPr lang="en-US" sz="1200" dirty="0" smtClean="0">
                <a:solidFill>
                  <a:srgbClr val="000000"/>
                </a:solidFill>
              </a:rPr>
              <a:t>Identifies teachable moments – Once you have seen the gaps in understanding</a:t>
            </a:r>
            <a:r>
              <a:rPr lang="en-US" sz="1200" baseline="0" dirty="0" smtClean="0">
                <a:solidFill>
                  <a:srgbClr val="000000"/>
                </a:solidFill>
              </a:rPr>
              <a:t>, you can seize on those teachable moments. You will see the opportunity to drive home a specific point. </a:t>
            </a:r>
          </a:p>
          <a:p>
            <a:pPr marL="171450" indent="-171450">
              <a:spcAft>
                <a:spcPts val="600"/>
              </a:spcAft>
              <a:buClr>
                <a:srgbClr val="330066"/>
              </a:buClr>
              <a:buFont typeface="Arial" panose="020B0604020202020204" pitchFamily="34" charset="0"/>
              <a:buChar char="•"/>
            </a:pPr>
            <a:endParaRPr lang="en-US" sz="1200" dirty="0" smtClean="0">
              <a:solidFill>
                <a:srgbClr val="000000"/>
              </a:solidFill>
            </a:endParaRPr>
          </a:p>
          <a:p>
            <a:pPr marL="171450" indent="-171450">
              <a:spcAft>
                <a:spcPts val="600"/>
              </a:spcAft>
              <a:buClr>
                <a:srgbClr val="330066"/>
              </a:buClr>
              <a:buFont typeface="Arial" panose="020B0604020202020204" pitchFamily="34" charset="0"/>
              <a:buChar char="•"/>
            </a:pPr>
            <a:r>
              <a:rPr lang="en-US" sz="1200" dirty="0" smtClean="0">
                <a:solidFill>
                  <a:srgbClr val="000000"/>
                </a:solidFill>
              </a:rPr>
              <a:t>Creates a clear, consistent method – Since</a:t>
            </a:r>
            <a:r>
              <a:rPr lang="en-US" sz="1200" baseline="0" dirty="0" smtClean="0">
                <a:solidFill>
                  <a:srgbClr val="000000"/>
                </a:solidFill>
              </a:rPr>
              <a:t> </a:t>
            </a:r>
            <a:r>
              <a:rPr lang="en-US" sz="1200" baseline="0" dirty="0" smtClean="0">
                <a:solidFill>
                  <a:srgbClr val="000000"/>
                </a:solidFill>
              </a:rPr>
              <a:t>learners are learning </a:t>
            </a:r>
            <a:r>
              <a:rPr lang="en-US" sz="1200" baseline="0" dirty="0" smtClean="0">
                <a:solidFill>
                  <a:srgbClr val="000000"/>
                </a:solidFill>
              </a:rPr>
              <a:t>at different sites and with different attending physicians, this method provides a point of consistency in the way they are taught and the way they are evaluated. So, regardless of which site a student ends up at, they are gaining and equivalent learning experience. (Not the same, mind you, but equivalent.) </a:t>
            </a:r>
            <a:endParaRPr lang="en-US" sz="1200" dirty="0" smtClean="0">
              <a:solidFill>
                <a:srgbClr val="000000"/>
              </a:solidFill>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One Minute Preceptor has five steps. We will cover each one. </a:t>
            </a:r>
          </a:p>
          <a:p>
            <a:endParaRPr lang="en-US" dirty="0"/>
          </a:p>
        </p:txBody>
      </p:sp>
      <p:sp>
        <p:nvSpPr>
          <p:cNvPr id="4" name="Slide Number Placeholder 3"/>
          <p:cNvSpPr>
            <a:spLocks noGrp="1"/>
          </p:cNvSpPr>
          <p:nvPr>
            <p:ph type="sldNum" sz="quarter" idx="10"/>
          </p:nvPr>
        </p:nvSpPr>
        <p:spPr/>
        <p:txBody>
          <a:bodyPr/>
          <a:lstStyle/>
          <a:p>
            <a:fld id="{AE7C4339-311F-408E-A06C-20D1829D9A8F}" type="slidenum">
              <a:rPr lang="en-US" smtClean="0"/>
              <a:t>9</a:t>
            </a:fld>
            <a:endParaRPr lang="en-US" dirty="0"/>
          </a:p>
        </p:txBody>
      </p:sp>
    </p:spTree>
    <p:extLst>
      <p:ext uri="{BB962C8B-B14F-4D97-AF65-F5344CB8AC3E}">
        <p14:creationId xmlns:p14="http://schemas.microsoft.com/office/powerpoint/2010/main" val="4129729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Commit to a differential diagnosis</a:t>
            </a:r>
            <a:r>
              <a:rPr lang="en-US" baseline="0" dirty="0"/>
              <a:t> or assessment of problem. </a:t>
            </a:r>
          </a:p>
          <a:p>
            <a:endParaRPr lang="en-US" baseline="0" dirty="0"/>
          </a:p>
          <a:p>
            <a:r>
              <a:rPr lang="en-US" dirty="0"/>
              <a:t>Begin by asking the learner to commit to a decision. This allows the student to process the information and leads to deeper learning. </a:t>
            </a:r>
            <a:endParaRPr lang="en-US" dirty="0" smtClean="0"/>
          </a:p>
          <a:p>
            <a:endParaRPr lang="en-US" dirty="0" smtClean="0"/>
          </a:p>
          <a:p>
            <a:r>
              <a:rPr lang="en-US" dirty="0" smtClean="0"/>
              <a:t>It </a:t>
            </a:r>
            <a:r>
              <a:rPr lang="en-US" dirty="0"/>
              <a:t>asks the learner to commit to a diagnosis or treatment option, rather than just agreeing with the preceptor’s plan. </a:t>
            </a:r>
            <a:endParaRPr lang="en-US" dirty="0" smtClean="0"/>
          </a:p>
          <a:p>
            <a:endParaRPr lang="en-US" dirty="0" smtClean="0"/>
          </a:p>
          <a:p>
            <a:r>
              <a:rPr lang="en-US" dirty="0" smtClean="0"/>
              <a:t>Avoid </a:t>
            </a:r>
            <a:r>
              <a:rPr lang="en-US" dirty="0"/>
              <a:t>prompting the learner or suggesting any actions at this point. </a:t>
            </a:r>
          </a:p>
        </p:txBody>
      </p:sp>
      <p:sp>
        <p:nvSpPr>
          <p:cNvPr id="4" name="Slide Number Placeholder 3"/>
          <p:cNvSpPr>
            <a:spLocks noGrp="1"/>
          </p:cNvSpPr>
          <p:nvPr>
            <p:ph type="sldNum" sz="quarter" idx="10"/>
          </p:nvPr>
        </p:nvSpPr>
        <p:spPr/>
        <p:txBody>
          <a:bodyPr/>
          <a:lstStyle/>
          <a:p>
            <a:fld id="{69752E74-9A09-4742-810C-BE6F0E7B5D3A}" type="slidenum">
              <a:rPr lang="en-US" smtClean="0"/>
              <a:t>10</a:t>
            </a:fld>
            <a:endParaRPr lang="en-US" dirty="0"/>
          </a:p>
        </p:txBody>
      </p:sp>
    </p:spTree>
    <p:extLst>
      <p:ext uri="{BB962C8B-B14F-4D97-AF65-F5344CB8AC3E}">
        <p14:creationId xmlns:p14="http://schemas.microsoft.com/office/powerpoint/2010/main" val="684307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381000"/>
            <a:ext cx="5410200" cy="2819400"/>
          </a:xfrm>
        </p:spPr>
        <p:txBody>
          <a:bodyPr>
            <a:normAutofit/>
          </a:bodyPr>
          <a:lstStyle>
            <a:lvl1pPr algn="ctr">
              <a:defRPr sz="48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352800" y="3352800"/>
            <a:ext cx="5410200" cy="26670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220D61AB-D7A7-4C96-ACE5-415152E1081E}" type="datetimeFigureOut">
              <a:rPr lang="en-US" smtClean="0"/>
              <a:pPr/>
              <a:t>3/28/2018</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E51A93E-DFBB-4B86-AC79-F0A039637DA9}" type="slidenum">
              <a:rPr lang="en-US" smtClean="0"/>
              <a:pPr/>
              <a:t>‹#›</a:t>
            </a:fld>
            <a:endParaRPr lang="en-US" dirty="0"/>
          </a:p>
        </p:txBody>
      </p:sp>
    </p:spTree>
    <p:extLst>
      <p:ext uri="{BB962C8B-B14F-4D97-AF65-F5344CB8AC3E}">
        <p14:creationId xmlns:p14="http://schemas.microsoft.com/office/powerpoint/2010/main" val="619037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0D61AB-D7A7-4C96-ACE5-415152E1081E}" type="datetimeFigureOut">
              <a:rPr lang="en-US" smtClean="0"/>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51A93E-DFBB-4B86-AC79-F0A039637DA9}" type="slidenum">
              <a:rPr lang="en-US" smtClean="0"/>
              <a:t>‹#›</a:t>
            </a:fld>
            <a:endParaRPr lang="en-US" dirty="0"/>
          </a:p>
        </p:txBody>
      </p:sp>
    </p:spTree>
    <p:extLst>
      <p:ext uri="{BB962C8B-B14F-4D97-AF65-F5344CB8AC3E}">
        <p14:creationId xmlns:p14="http://schemas.microsoft.com/office/powerpoint/2010/main" val="2501418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62000"/>
            <a:ext cx="601980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0D61AB-D7A7-4C96-ACE5-415152E1081E}" type="datetimeFigureOut">
              <a:rPr lang="en-US" smtClean="0"/>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51A93E-DFBB-4B86-AC79-F0A039637DA9}" type="slidenum">
              <a:rPr lang="en-US" smtClean="0"/>
              <a:t>‹#›</a:t>
            </a:fld>
            <a:endParaRPr lang="en-US" dirty="0"/>
          </a:p>
        </p:txBody>
      </p:sp>
    </p:spTree>
    <p:extLst>
      <p:ext uri="{BB962C8B-B14F-4D97-AF65-F5344CB8AC3E}">
        <p14:creationId xmlns:p14="http://schemas.microsoft.com/office/powerpoint/2010/main" val="3579196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Rectangle 3"/>
          <p:cNvSpPr>
            <a:spLocks noGrp="1" noChangeArrowheads="1"/>
          </p:cNvSpPr>
          <p:nvPr>
            <p:ph type="ctrTitle"/>
          </p:nvPr>
        </p:nvSpPr>
        <p:spPr>
          <a:xfrm>
            <a:off x="3581400" y="381000"/>
            <a:ext cx="5181600" cy="2743200"/>
          </a:xfrm>
        </p:spPr>
        <p:txBody>
          <a:bodyPr/>
          <a:lstStyle>
            <a:lvl1pPr>
              <a:defRPr sz="4800">
                <a:solidFill>
                  <a:schemeClr val="bg1"/>
                </a:solidFill>
              </a:defRPr>
            </a:lvl1pPr>
          </a:lstStyle>
          <a:p>
            <a:pPr lvl="0"/>
            <a:r>
              <a:rPr lang="en-US" noProof="0" smtClean="0"/>
              <a:t>Click to edit Master title style</a:t>
            </a:r>
          </a:p>
        </p:txBody>
      </p:sp>
      <p:sp>
        <p:nvSpPr>
          <p:cNvPr id="5124" name="Rectangle 4"/>
          <p:cNvSpPr>
            <a:spLocks noGrp="1" noChangeArrowheads="1"/>
          </p:cNvSpPr>
          <p:nvPr>
            <p:ph type="subTitle" idx="1"/>
          </p:nvPr>
        </p:nvSpPr>
        <p:spPr>
          <a:xfrm>
            <a:off x="3581400" y="3276600"/>
            <a:ext cx="5181600" cy="2362200"/>
          </a:xfrm>
        </p:spPr>
        <p:txBody>
          <a:bodyPr/>
          <a:lstStyle>
            <a:lvl1pPr marL="0" indent="0">
              <a:buFont typeface="Wingdings" charset="0"/>
              <a:buNone/>
              <a:defRPr sz="3200">
                <a:solidFill>
                  <a:srgbClr val="F1AB00"/>
                </a:solidFill>
              </a:defRPr>
            </a:lvl1pPr>
          </a:lstStyle>
          <a:p>
            <a:pPr lvl="0"/>
            <a:r>
              <a:rPr lang="en-US" noProof="0" smtClean="0"/>
              <a:t>Click to edit Master subtitle style</a:t>
            </a:r>
          </a:p>
        </p:txBody>
      </p:sp>
      <p:sp>
        <p:nvSpPr>
          <p:cNvPr id="5" name="Rectangle 5"/>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mtClean="0">
                <a:solidFill>
                  <a:schemeClr val="bg1"/>
                </a:solidFill>
              </a:defRPr>
            </a:lvl1pPr>
          </a:lstStyle>
          <a:p>
            <a:pPr>
              <a:defRPr/>
            </a:pPr>
            <a:endParaRPr lang="en-US"/>
          </a:p>
        </p:txBody>
      </p:sp>
      <p:sp>
        <p:nvSpPr>
          <p:cNvPr id="6" name="Rectangle 6"/>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mtClean="0">
                <a:solidFill>
                  <a:schemeClr val="bg1"/>
                </a:solidFill>
              </a:defRPr>
            </a:lvl1pPr>
          </a:lstStyle>
          <a:p>
            <a:pPr>
              <a:defRPr/>
            </a:pPr>
            <a:endParaRPr lang="en-US"/>
          </a:p>
        </p:txBody>
      </p:sp>
      <p:sp>
        <p:nvSpPr>
          <p:cNvPr id="7" name="Rectangle 7"/>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solidFill>
                  <a:schemeClr val="bg1"/>
                </a:solidFill>
              </a:defRPr>
            </a:lvl1pPr>
          </a:lstStyle>
          <a:p>
            <a:fld id="{1F25E5CA-22A0-4091-B02F-5756BAF8E260}" type="slidenum">
              <a:rPr lang="en-US" altLang="en-US"/>
              <a:pPr/>
              <a:t>‹#›</a:t>
            </a:fld>
            <a:endParaRPr lang="en-US" altLang="en-US"/>
          </a:p>
        </p:txBody>
      </p:sp>
    </p:spTree>
    <p:extLst>
      <p:ext uri="{BB962C8B-B14F-4D97-AF65-F5344CB8AC3E}">
        <p14:creationId xmlns:p14="http://schemas.microsoft.com/office/powerpoint/2010/main" val="4186525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953491"/>
            <a:ext cx="8229600" cy="42949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15088"/>
            <a:ext cx="2133600" cy="2762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mtClean="0"/>
            </a:lvl1pPr>
          </a:lstStyle>
          <a:p>
            <a:pPr>
              <a:defRPr/>
            </a:pPr>
            <a:endParaRPr lang="en-US"/>
          </a:p>
        </p:txBody>
      </p:sp>
      <p:sp>
        <p:nvSpPr>
          <p:cNvPr id="5" name="Footer Placeholder 4"/>
          <p:cNvSpPr>
            <a:spLocks noGrp="1"/>
          </p:cNvSpPr>
          <p:nvPr>
            <p:ph type="ftr" sz="quarter" idx="11"/>
          </p:nvPr>
        </p:nvSpPr>
        <p:spPr>
          <a:xfrm>
            <a:off x="3124200" y="6415088"/>
            <a:ext cx="2895600" cy="2762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6553200" y="6415088"/>
            <a:ext cx="2133600" cy="2762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99DD3738-E340-4024-B46B-F158421ED6D9}" type="slidenum">
              <a:rPr lang="en-US" altLang="en-US"/>
              <a:pPr/>
              <a:t>‹#›</a:t>
            </a:fld>
            <a:endParaRPr lang="en-US" altLang="en-US"/>
          </a:p>
        </p:txBody>
      </p:sp>
    </p:spTree>
    <p:extLst>
      <p:ext uri="{BB962C8B-B14F-4D97-AF65-F5344CB8AC3E}">
        <p14:creationId xmlns:p14="http://schemas.microsoft.com/office/powerpoint/2010/main" val="1672122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378DD0E4-ABBE-4C60-B1F3-3A969598B13D}" type="slidenum">
              <a:rPr lang="en-US" altLang="en-US"/>
              <a:pPr/>
              <a:t>‹#›</a:t>
            </a:fld>
            <a:endParaRPr lang="en-US" altLang="en-US"/>
          </a:p>
        </p:txBody>
      </p:sp>
    </p:spTree>
    <p:extLst>
      <p:ext uri="{BB962C8B-B14F-4D97-AF65-F5344CB8AC3E}">
        <p14:creationId xmlns:p14="http://schemas.microsoft.com/office/powerpoint/2010/main" val="959603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21FD5ADA-52A2-4D38-9F3B-8C0BE1983793}" type="slidenum">
              <a:rPr lang="en-US" altLang="en-US"/>
              <a:pPr/>
              <a:t>‹#›</a:t>
            </a:fld>
            <a:endParaRPr lang="en-US" altLang="en-US"/>
          </a:p>
        </p:txBody>
      </p:sp>
    </p:spTree>
    <p:extLst>
      <p:ext uri="{BB962C8B-B14F-4D97-AF65-F5344CB8AC3E}">
        <p14:creationId xmlns:p14="http://schemas.microsoft.com/office/powerpoint/2010/main" val="1242222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BBC9DCF4-F5C8-4C72-B80F-9C4607BD8928}" type="slidenum">
              <a:rPr lang="en-US" altLang="en-US"/>
              <a:pPr/>
              <a:t>‹#›</a:t>
            </a:fld>
            <a:endParaRPr lang="en-US" altLang="en-US"/>
          </a:p>
        </p:txBody>
      </p:sp>
    </p:spTree>
    <p:extLst>
      <p:ext uri="{BB962C8B-B14F-4D97-AF65-F5344CB8AC3E}">
        <p14:creationId xmlns:p14="http://schemas.microsoft.com/office/powerpoint/2010/main" val="1912573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2269B4B4-A7DF-47E7-A376-47D8491E396D}" type="slidenum">
              <a:rPr lang="en-US" altLang="en-US"/>
              <a:pPr/>
              <a:t>‹#›</a:t>
            </a:fld>
            <a:endParaRPr lang="en-US" altLang="en-US"/>
          </a:p>
        </p:txBody>
      </p:sp>
    </p:spTree>
    <p:extLst>
      <p:ext uri="{BB962C8B-B14F-4D97-AF65-F5344CB8AC3E}">
        <p14:creationId xmlns:p14="http://schemas.microsoft.com/office/powerpoint/2010/main" val="1967470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C83E2A16-E547-499D-ADF8-44BB0F473002}" type="slidenum">
              <a:rPr lang="en-US" altLang="en-US"/>
              <a:pPr/>
              <a:t>‹#›</a:t>
            </a:fld>
            <a:endParaRPr lang="en-US" altLang="en-US"/>
          </a:p>
        </p:txBody>
      </p:sp>
    </p:spTree>
    <p:extLst>
      <p:ext uri="{BB962C8B-B14F-4D97-AF65-F5344CB8AC3E}">
        <p14:creationId xmlns:p14="http://schemas.microsoft.com/office/powerpoint/2010/main" val="2930200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620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9240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3ABC0DF2-E3A5-4035-8B57-558A1E3DCF55}" type="slidenum">
              <a:rPr lang="en-US" altLang="en-US"/>
              <a:pPr/>
              <a:t>‹#›</a:t>
            </a:fld>
            <a:endParaRPr lang="en-US" altLang="en-US"/>
          </a:p>
        </p:txBody>
      </p:sp>
    </p:spTree>
    <p:extLst>
      <p:ext uri="{BB962C8B-B14F-4D97-AF65-F5344CB8AC3E}">
        <p14:creationId xmlns:p14="http://schemas.microsoft.com/office/powerpoint/2010/main" val="968957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62"/>
            <a:ext cx="8229600" cy="731838"/>
          </a:xfrm>
        </p:spPr>
        <p:txBody>
          <a:bodyPr>
            <a:normAutofit/>
          </a:bodyPr>
          <a:lstStyle>
            <a:lvl1pPr algn="l">
              <a:defRPr sz="3900"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0D61AB-D7A7-4C96-ACE5-415152E1081E}" type="datetimeFigureOut">
              <a:rPr lang="en-US" smtClean="0"/>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51A93E-DFBB-4B86-AC79-F0A039637DA9}" type="slidenum">
              <a:rPr lang="en-US" smtClean="0"/>
              <a:t>‹#›</a:t>
            </a:fld>
            <a:endParaRPr lang="en-US" dirty="0"/>
          </a:p>
        </p:txBody>
      </p:sp>
    </p:spTree>
    <p:extLst>
      <p:ext uri="{BB962C8B-B14F-4D97-AF65-F5344CB8AC3E}">
        <p14:creationId xmlns:p14="http://schemas.microsoft.com/office/powerpoint/2010/main" val="532853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4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175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672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2FE4FD27-E877-4B5F-B18C-7C064E7D7E94}" type="slidenum">
              <a:rPr lang="en-US" altLang="en-US"/>
              <a:pPr/>
              <a:t>‹#›</a:t>
            </a:fld>
            <a:endParaRPr lang="en-US" altLang="en-US"/>
          </a:p>
        </p:txBody>
      </p:sp>
    </p:spTree>
    <p:extLst>
      <p:ext uri="{BB962C8B-B14F-4D97-AF65-F5344CB8AC3E}">
        <p14:creationId xmlns:p14="http://schemas.microsoft.com/office/powerpoint/2010/main" val="888170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DF76337E-E686-43A0-AFFB-CE6374CC0941}" type="slidenum">
              <a:rPr lang="en-US" altLang="en-US"/>
              <a:pPr/>
              <a:t>‹#›</a:t>
            </a:fld>
            <a:endParaRPr lang="en-US" altLang="en-US"/>
          </a:p>
        </p:txBody>
      </p:sp>
    </p:spTree>
    <p:extLst>
      <p:ext uri="{BB962C8B-B14F-4D97-AF65-F5344CB8AC3E}">
        <p14:creationId xmlns:p14="http://schemas.microsoft.com/office/powerpoint/2010/main" val="519846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188F75B4-3664-4480-BC86-B5E6D2FC6B51}" type="slidenum">
              <a:rPr lang="en-US" altLang="en-US"/>
              <a:pPr/>
              <a:t>‹#›</a:t>
            </a:fld>
            <a:endParaRPr lang="en-US" altLang="en-US"/>
          </a:p>
        </p:txBody>
      </p:sp>
    </p:spTree>
    <p:extLst>
      <p:ext uri="{BB962C8B-B14F-4D97-AF65-F5344CB8AC3E}">
        <p14:creationId xmlns:p14="http://schemas.microsoft.com/office/powerpoint/2010/main" val="2580637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20D61AB-D7A7-4C96-ACE5-415152E1081E}" type="datetimeFigureOut">
              <a:rPr lang="en-US" smtClean="0"/>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51A93E-DFBB-4B86-AC79-F0A039637DA9}" type="slidenum">
              <a:rPr lang="en-US" smtClean="0"/>
              <a:t>‹#›</a:t>
            </a:fld>
            <a:endParaRPr lang="en-US" dirty="0"/>
          </a:p>
        </p:txBody>
      </p:sp>
    </p:spTree>
    <p:extLst>
      <p:ext uri="{BB962C8B-B14F-4D97-AF65-F5344CB8AC3E}">
        <p14:creationId xmlns:p14="http://schemas.microsoft.com/office/powerpoint/2010/main" val="3270928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0D61AB-D7A7-4C96-ACE5-415152E1081E}" type="datetimeFigureOut">
              <a:rPr lang="en-US" smtClean="0"/>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51A93E-DFBB-4B86-AC79-F0A039637DA9}" type="slidenum">
              <a:rPr lang="en-US" smtClean="0"/>
              <a:t>‹#›</a:t>
            </a:fld>
            <a:endParaRPr lang="en-US" dirty="0"/>
          </a:p>
        </p:txBody>
      </p:sp>
    </p:spTree>
    <p:extLst>
      <p:ext uri="{BB962C8B-B14F-4D97-AF65-F5344CB8AC3E}">
        <p14:creationId xmlns:p14="http://schemas.microsoft.com/office/powerpoint/2010/main" val="2549406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74336"/>
            <a:ext cx="8229600" cy="76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447800"/>
            <a:ext cx="4040188"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0D61AB-D7A7-4C96-ACE5-415152E1081E}" type="datetimeFigureOut">
              <a:rPr lang="en-US" smtClean="0"/>
              <a:t>3/28/2018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51A93E-DFBB-4B86-AC79-F0A039637DA9}" type="slidenum">
              <a:rPr lang="en-US" smtClean="0"/>
              <a:t>‹#›</a:t>
            </a:fld>
            <a:endParaRPr lang="en-US" dirty="0"/>
          </a:p>
        </p:txBody>
      </p:sp>
    </p:spTree>
    <p:extLst>
      <p:ext uri="{BB962C8B-B14F-4D97-AF65-F5344CB8AC3E}">
        <p14:creationId xmlns:p14="http://schemas.microsoft.com/office/powerpoint/2010/main" val="2195315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0D61AB-D7A7-4C96-ACE5-415152E1081E}" type="datetimeFigureOut">
              <a:rPr lang="en-US" smtClean="0"/>
              <a:t>3/28/2018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51A93E-DFBB-4B86-AC79-F0A039637DA9}" type="slidenum">
              <a:rPr lang="en-US" smtClean="0"/>
              <a:t>‹#›</a:t>
            </a:fld>
            <a:endParaRPr lang="en-US" dirty="0"/>
          </a:p>
        </p:txBody>
      </p:sp>
    </p:spTree>
    <p:extLst>
      <p:ext uri="{BB962C8B-B14F-4D97-AF65-F5344CB8AC3E}">
        <p14:creationId xmlns:p14="http://schemas.microsoft.com/office/powerpoint/2010/main" val="3486033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D61AB-D7A7-4C96-ACE5-415152E1081E}" type="datetimeFigureOut">
              <a:rPr lang="en-US" smtClean="0"/>
              <a:t>3/28/2018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51A93E-DFBB-4B86-AC79-F0A039637DA9}" type="slidenum">
              <a:rPr lang="en-US" smtClean="0"/>
              <a:t>‹#›</a:t>
            </a:fld>
            <a:endParaRPr lang="en-US" dirty="0"/>
          </a:p>
        </p:txBody>
      </p:sp>
    </p:spTree>
    <p:extLst>
      <p:ext uri="{BB962C8B-B14F-4D97-AF65-F5344CB8AC3E}">
        <p14:creationId xmlns:p14="http://schemas.microsoft.com/office/powerpoint/2010/main" val="3596672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3008313" cy="6858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762000"/>
            <a:ext cx="5111750" cy="5364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47800"/>
            <a:ext cx="3008313" cy="4678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0D61AB-D7A7-4C96-ACE5-415152E1081E}" type="datetimeFigureOut">
              <a:rPr lang="en-US" smtClean="0"/>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51A93E-DFBB-4B86-AC79-F0A039637DA9}" type="slidenum">
              <a:rPr lang="en-US" smtClean="0"/>
              <a:t>‹#›</a:t>
            </a:fld>
            <a:endParaRPr lang="en-US" dirty="0"/>
          </a:p>
        </p:txBody>
      </p:sp>
    </p:spTree>
    <p:extLst>
      <p:ext uri="{BB962C8B-B14F-4D97-AF65-F5344CB8AC3E}">
        <p14:creationId xmlns:p14="http://schemas.microsoft.com/office/powerpoint/2010/main" val="335652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761999"/>
            <a:ext cx="5486400" cy="3965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0D61AB-D7A7-4C96-ACE5-415152E1081E}" type="datetimeFigureOut">
              <a:rPr lang="en-US" smtClean="0"/>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51A93E-DFBB-4B86-AC79-F0A039637DA9}" type="slidenum">
              <a:rPr lang="en-US" smtClean="0"/>
              <a:t>‹#›</a:t>
            </a:fld>
            <a:endParaRPr lang="en-US" dirty="0"/>
          </a:p>
        </p:txBody>
      </p:sp>
    </p:spTree>
    <p:extLst>
      <p:ext uri="{BB962C8B-B14F-4D97-AF65-F5344CB8AC3E}">
        <p14:creationId xmlns:p14="http://schemas.microsoft.com/office/powerpoint/2010/main" val="389976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0"/>
            <a:ext cx="8229600" cy="762000"/>
          </a:xfrm>
          <a:prstGeom prst="rect">
            <a:avLst/>
          </a:prstGeom>
        </p:spPr>
        <p:txBody>
          <a:bodyPr vert="horz" lIns="91440" tIns="45720" rIns="91440" bIns="45720" rtlCol="0" anchor="ctr">
            <a:normAutofit/>
          </a:bodyPr>
          <a:lstStyle/>
          <a:p>
            <a:r>
              <a:rPr lang="en-US" altLang="en-US"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220D61AB-D7A7-4C96-ACE5-415152E1081E}" type="datetimeFigureOut">
              <a:rPr lang="en-US" smtClean="0"/>
              <a:pPr/>
              <a:t>3/28/2018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0E51A93E-DFBB-4B86-AC79-F0A039637DA9}" type="slidenum">
              <a:rPr lang="en-US" smtClean="0"/>
              <a:pPr/>
              <a:t>‹#›</a:t>
            </a:fld>
            <a:endParaRPr lang="en-US" dirty="0"/>
          </a:p>
        </p:txBody>
      </p:sp>
    </p:spTree>
    <p:extLst>
      <p:ext uri="{BB962C8B-B14F-4D97-AF65-F5344CB8AC3E}">
        <p14:creationId xmlns:p14="http://schemas.microsoft.com/office/powerpoint/2010/main" val="207523207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900" b="1"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2D6CC0"/>
        </a:buClr>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Clr>
          <a:srgbClr val="F1A800"/>
        </a:buClr>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Clr>
          <a:srgbClr val="898989"/>
        </a:buClr>
        <a:buFont typeface="Arial" pitchFamily="34" charset="0"/>
        <a:buChar char="•"/>
        <a:defRPr sz="2300" kern="1200">
          <a:solidFill>
            <a:schemeClr val="tx1"/>
          </a:solidFill>
          <a:latin typeface="+mn-lt"/>
          <a:ea typeface="+mn-ea"/>
          <a:cs typeface="+mn-cs"/>
        </a:defRPr>
      </a:lvl3pPr>
      <a:lvl4pPr marL="1600200" indent="-228600" algn="l" defTabSz="914400" rtl="0" eaLnBrk="1" latinLnBrk="0" hangingPunct="1">
        <a:spcBef>
          <a:spcPct val="20000"/>
        </a:spcBef>
        <a:buClr>
          <a:srgbClr val="F1A60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8A8A8A"/>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bwMode="auto">
          <a:xfrm>
            <a:off x="457200" y="685800"/>
            <a:ext cx="82296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100" name="Rectangle 4"/>
          <p:cNvSpPr>
            <a:spLocks noGrp="1" noChangeArrowheads="1"/>
          </p:cNvSpPr>
          <p:nvPr>
            <p:ph type="body" idx="1"/>
          </p:nvPr>
        </p:nvSpPr>
        <p:spPr bwMode="auto">
          <a:xfrm>
            <a:off x="457200" y="1524000"/>
            <a:ext cx="8229600"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Rectangle 5"/>
          <p:cNvSpPr>
            <a:spLocks noGrp="1" noChangeArrowheads="1"/>
          </p:cNvSpPr>
          <p:nvPr>
            <p:ph type="dt" sz="half" idx="2"/>
          </p:nvPr>
        </p:nvSpPr>
        <p:spPr bwMode="auto">
          <a:xfrm>
            <a:off x="457200" y="6400800"/>
            <a:ext cx="2133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000" smtClean="0">
                <a:latin typeface="Arial" charset="0"/>
                <a:ea typeface="Geneva" charset="0"/>
              </a:defRPr>
            </a:lvl1pPr>
          </a:lstStyle>
          <a:p>
            <a:pPr>
              <a:defRPr/>
            </a:pPr>
            <a:endParaRPr lang="en-US"/>
          </a:p>
        </p:txBody>
      </p:sp>
      <p:sp>
        <p:nvSpPr>
          <p:cNvPr id="4102" name="Rectangle 6"/>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000" smtClean="0">
                <a:latin typeface="Arial" charset="0"/>
                <a:ea typeface="Geneva" charset="0"/>
              </a:defRPr>
            </a:lvl1pPr>
          </a:lstStyle>
          <a:p>
            <a:pPr>
              <a:defRPr/>
            </a:pPr>
            <a:endParaRPr lang="en-US"/>
          </a:p>
        </p:txBody>
      </p:sp>
      <p:sp>
        <p:nvSpPr>
          <p:cNvPr id="4103" name="Rectangle 7"/>
          <p:cNvSpPr>
            <a:spLocks noGrp="1" noChangeArrowheads="1"/>
          </p:cNvSpPr>
          <p:nvPr>
            <p:ph type="sldNum" sz="quarter" idx="4"/>
          </p:nvPr>
        </p:nvSpPr>
        <p:spPr bwMode="auto">
          <a:xfrm>
            <a:off x="6553200" y="6400800"/>
            <a:ext cx="2133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000"/>
            </a:lvl1pPr>
          </a:lstStyle>
          <a:p>
            <a:fld id="{B54EBA99-9946-40C7-B5D0-F2B96DAC39D9}" type="slidenum">
              <a:rPr lang="en-US" altLang="en-US"/>
              <a:pPr/>
              <a:t>‹#›</a:t>
            </a:fld>
            <a:endParaRPr lang="en-US" altLang="en-US"/>
          </a:p>
        </p:txBody>
      </p:sp>
      <p:pic>
        <p:nvPicPr>
          <p:cNvPr id="1031" name="Picture 1" descr="inside_banner_01.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461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0" fontAlgn="base" hangingPunct="0">
        <a:spcBef>
          <a:spcPct val="0"/>
        </a:spcBef>
        <a:spcAft>
          <a:spcPct val="0"/>
        </a:spcAft>
        <a:defRPr sz="3900" b="1">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charset="0"/>
          <a:ea typeface="Geneva" charset="0"/>
        </a:defRPr>
      </a:lvl2pPr>
      <a:lvl3pPr algn="l" rtl="0" eaLnBrk="0" fontAlgn="base" hangingPunct="0">
        <a:spcBef>
          <a:spcPct val="0"/>
        </a:spcBef>
        <a:spcAft>
          <a:spcPct val="0"/>
        </a:spcAft>
        <a:defRPr sz="3900" b="1">
          <a:solidFill>
            <a:schemeClr val="tx1"/>
          </a:solidFill>
          <a:latin typeface="Arial" charset="0"/>
          <a:ea typeface="Geneva" charset="0"/>
        </a:defRPr>
      </a:lvl3pPr>
      <a:lvl4pPr algn="l" rtl="0" eaLnBrk="0" fontAlgn="base" hangingPunct="0">
        <a:spcBef>
          <a:spcPct val="0"/>
        </a:spcBef>
        <a:spcAft>
          <a:spcPct val="0"/>
        </a:spcAft>
        <a:defRPr sz="3900" b="1">
          <a:solidFill>
            <a:schemeClr val="tx1"/>
          </a:solidFill>
          <a:latin typeface="Arial" charset="0"/>
          <a:ea typeface="Geneva" charset="0"/>
        </a:defRPr>
      </a:lvl4pPr>
      <a:lvl5pPr algn="l" rtl="0" eaLnBrk="0" fontAlgn="base" hangingPunct="0">
        <a:spcBef>
          <a:spcPct val="0"/>
        </a:spcBef>
        <a:spcAft>
          <a:spcPct val="0"/>
        </a:spcAft>
        <a:defRPr sz="3900" b="1">
          <a:solidFill>
            <a:schemeClr val="tx1"/>
          </a:solidFill>
          <a:latin typeface="Arial" charset="0"/>
          <a:ea typeface="Geneva" charset="0"/>
        </a:defRPr>
      </a:lvl5pPr>
      <a:lvl6pPr marL="457200" algn="l" rtl="0" fontAlgn="base">
        <a:spcBef>
          <a:spcPct val="0"/>
        </a:spcBef>
        <a:spcAft>
          <a:spcPct val="0"/>
        </a:spcAft>
        <a:defRPr sz="3900" b="1">
          <a:solidFill>
            <a:schemeClr val="tx1"/>
          </a:solidFill>
          <a:latin typeface="Arial" charset="0"/>
          <a:ea typeface="Geneva" charset="0"/>
        </a:defRPr>
      </a:lvl6pPr>
      <a:lvl7pPr marL="914400" algn="l" rtl="0" fontAlgn="base">
        <a:spcBef>
          <a:spcPct val="0"/>
        </a:spcBef>
        <a:spcAft>
          <a:spcPct val="0"/>
        </a:spcAft>
        <a:defRPr sz="3900" b="1">
          <a:solidFill>
            <a:schemeClr val="tx1"/>
          </a:solidFill>
          <a:latin typeface="Arial" charset="0"/>
          <a:ea typeface="Geneva" charset="0"/>
        </a:defRPr>
      </a:lvl7pPr>
      <a:lvl8pPr marL="1371600" algn="l" rtl="0" fontAlgn="base">
        <a:spcBef>
          <a:spcPct val="0"/>
        </a:spcBef>
        <a:spcAft>
          <a:spcPct val="0"/>
        </a:spcAft>
        <a:defRPr sz="3900" b="1">
          <a:solidFill>
            <a:schemeClr val="tx1"/>
          </a:solidFill>
          <a:latin typeface="Arial" charset="0"/>
          <a:ea typeface="Geneva" charset="0"/>
        </a:defRPr>
      </a:lvl8pPr>
      <a:lvl9pPr marL="1828800" algn="l" rtl="0" fontAlgn="base">
        <a:spcBef>
          <a:spcPct val="0"/>
        </a:spcBef>
        <a:spcAft>
          <a:spcPct val="0"/>
        </a:spcAft>
        <a:defRPr sz="3900" b="1">
          <a:solidFill>
            <a:schemeClr val="tx1"/>
          </a:solidFill>
          <a:latin typeface="Arial" charset="0"/>
          <a:ea typeface="Geneva"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Blip>
          <a:blip r:embed="rId14"/>
        </a:buBlip>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Blip>
          <a:blip r:embed="rId15"/>
        </a:buBlip>
        <a:defRPr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Blip>
          <a:blip r:embed="rId16"/>
        </a:buBlip>
        <a:defRPr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Blip>
          <a:blip r:embed="rId15"/>
        </a:buBlip>
        <a:defRPr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Blip>
          <a:blip r:embed="rId16"/>
        </a:buBlip>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charset="0"/>
        <a:buBlip>
          <a:blip r:embed="rId16"/>
        </a:buBlip>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charset="0"/>
        <a:buBlip>
          <a:blip r:embed="rId16"/>
        </a:buBlip>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charset="0"/>
        <a:buBlip>
          <a:blip r:embed="rId16"/>
        </a:buBlip>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charset="0"/>
        <a:buBlip>
          <a:blip r:embed="rId16"/>
        </a:buBlip>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3581400" y="838200"/>
            <a:ext cx="5181600" cy="29718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sz="4400" dirty="0" smtClean="0"/>
              <a:t>Giving Feedback</a:t>
            </a:r>
          </a:p>
        </p:txBody>
      </p:sp>
      <p:sp>
        <p:nvSpPr>
          <p:cNvPr id="28675" name="Rectangle 3"/>
          <p:cNvSpPr>
            <a:spLocks noGrp="1" noChangeArrowheads="1"/>
          </p:cNvSpPr>
          <p:nvPr>
            <p:ph type="subTitle" idx="1"/>
          </p:nvPr>
        </p:nvSpPr>
        <p:spPr>
          <a:xfrm>
            <a:off x="3581400" y="4343400"/>
            <a:ext cx="5181600" cy="12954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dirty="0" smtClean="0"/>
              <a:t>Bringing Education &amp; Service Together (BEST)</a:t>
            </a:r>
          </a:p>
        </p:txBody>
      </p:sp>
    </p:spTree>
    <p:extLst>
      <p:ext uri="{BB962C8B-B14F-4D97-AF65-F5344CB8AC3E}">
        <p14:creationId xmlns:p14="http://schemas.microsoft.com/office/powerpoint/2010/main" val="4202361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pic>
        <p:nvPicPr>
          <p:cNvPr id="3" name="Picture 2"/>
          <p:cNvPicPr>
            <a:picLocks noChangeAspect="1"/>
          </p:cNvPicPr>
          <p:nvPr/>
        </p:nvPicPr>
        <p:blipFill>
          <a:blip r:embed="rId4"/>
          <a:stretch>
            <a:fillRect/>
          </a:stretch>
        </p:blipFill>
        <p:spPr>
          <a:xfrm>
            <a:off x="0" y="1"/>
            <a:ext cx="9144000" cy="1210867"/>
          </a:xfrm>
          <a:prstGeom prst="rect">
            <a:avLst/>
          </a:prstGeom>
        </p:spPr>
      </p:pic>
      <p:pic>
        <p:nvPicPr>
          <p:cNvPr id="4" name="Picture 3"/>
          <p:cNvPicPr>
            <a:picLocks noChangeAspect="1"/>
          </p:cNvPicPr>
          <p:nvPr/>
        </p:nvPicPr>
        <p:blipFill>
          <a:blip r:embed="rId4"/>
          <a:stretch>
            <a:fillRect/>
          </a:stretch>
        </p:blipFill>
        <p:spPr>
          <a:xfrm>
            <a:off x="0" y="-5359"/>
            <a:ext cx="9144000" cy="1210867"/>
          </a:xfrm>
          <a:prstGeom prst="rect">
            <a:avLst/>
          </a:prstGeom>
        </p:spPr>
      </p:pic>
      <p:sp>
        <p:nvSpPr>
          <p:cNvPr id="5" name="TextBox 4"/>
          <p:cNvSpPr txBox="1"/>
          <p:nvPr/>
        </p:nvSpPr>
        <p:spPr>
          <a:xfrm>
            <a:off x="0" y="1"/>
            <a:ext cx="9144000" cy="1210867"/>
          </a:xfrm>
          <a:prstGeom prst="rect">
            <a:avLst/>
          </a:prstGeom>
        </p:spPr>
        <p:txBody>
          <a:bodyPr wrap="none" lIns="178595" tIns="0" rIns="178595" bIns="0" anchor="t"/>
          <a:lstStyle/>
          <a:p>
            <a:pPr algn="ctr"/>
            <a:r>
              <a:rPr lang="en-US" sz="4800" b="1" dirty="0">
                <a:solidFill>
                  <a:srgbClr val="FFFFFF"/>
                </a:solidFill>
                <a:effectLst>
                  <a:outerShdw blurRad="20000" dist="25000" dir="2700000">
                    <a:srgbClr val="000000">
                      <a:alpha val="30000"/>
                    </a:srgbClr>
                  </a:outerShdw>
                </a:effectLst>
                <a:latin typeface="Raleway-Bold"/>
              </a:rPr>
              <a:t>Step 1 - Get a commitment</a:t>
            </a:r>
          </a:p>
        </p:txBody>
      </p:sp>
    </p:spTree>
    <p:extLst>
      <p:ext uri="{BB962C8B-B14F-4D97-AF65-F5344CB8AC3E}">
        <p14:creationId xmlns:p14="http://schemas.microsoft.com/office/powerpoint/2010/main" val="230994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blackboard background 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2"/>
            <a:ext cx="9144000" cy="625351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04800" y="840725"/>
            <a:ext cx="8826040" cy="803672"/>
          </a:xfrm>
        </p:spPr>
        <p:txBody>
          <a:bodyPr>
            <a:noAutofit/>
          </a:bodyPr>
          <a:lstStyle/>
          <a:p>
            <a:r>
              <a:rPr lang="en-US" sz="4640" dirty="0"/>
              <a:t>Ask in a Non-threatening Way</a:t>
            </a:r>
          </a:p>
        </p:txBody>
      </p:sp>
      <p:pic>
        <p:nvPicPr>
          <p:cNvPr id="1026" name="Picture 2" descr="Image result for doctor"/>
          <p:cNvPicPr>
            <a:picLocks noChangeAspect="1" noChangeArrowheads="1"/>
          </p:cNvPicPr>
          <p:nvPr/>
        </p:nvPicPr>
        <p:blipFill rotWithShape="1">
          <a:blip r:embed="rId4">
            <a:extLst>
              <a:ext uri="{28A0092B-C50C-407E-A947-70E740481C1C}">
                <a14:useLocalDpi xmlns:a14="http://schemas.microsoft.com/office/drawing/2010/main" val="0"/>
              </a:ext>
            </a:extLst>
          </a:blip>
          <a:srcRect r="4431"/>
          <a:stretch/>
        </p:blipFill>
        <p:spPr bwMode="auto">
          <a:xfrm>
            <a:off x="3" y="1686058"/>
            <a:ext cx="2700103" cy="39112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72463" y="2118163"/>
            <a:ext cx="6149983" cy="3046988"/>
          </a:xfrm>
          <a:prstGeom prst="rect">
            <a:avLst/>
          </a:prstGeom>
          <a:noFill/>
        </p:spPr>
        <p:txBody>
          <a:bodyPr wrap="square" rtlCol="0">
            <a:spAutoFit/>
          </a:bodyPr>
          <a:lstStyle/>
          <a:p>
            <a:pPr marL="200906" indent="-200906">
              <a:buClr>
                <a:srgbClr val="0070C0"/>
              </a:buClr>
              <a:buFont typeface="Arial" panose="020B0604020202020204" pitchFamily="34" charset="0"/>
              <a:buChar char="•"/>
            </a:pPr>
            <a:r>
              <a:rPr lang="en-US" sz="3200" b="1" dirty="0">
                <a:latin typeface="Bradley Hand ITC" panose="03070402050302030203" pitchFamily="66" charset="0"/>
              </a:rPr>
              <a:t>What do you think is going on?</a:t>
            </a:r>
          </a:p>
          <a:p>
            <a:pPr marL="200906" indent="-200906">
              <a:buClr>
                <a:srgbClr val="0070C0"/>
              </a:buClr>
              <a:buFont typeface="Arial" panose="020B0604020202020204" pitchFamily="34" charset="0"/>
              <a:buChar char="•"/>
            </a:pPr>
            <a:endParaRPr lang="en-US" sz="3200" b="1" dirty="0">
              <a:latin typeface="Bradley Hand ITC" panose="03070402050302030203" pitchFamily="66" charset="0"/>
            </a:endParaRPr>
          </a:p>
          <a:p>
            <a:pPr marL="200906" indent="-200906">
              <a:buClr>
                <a:srgbClr val="0070C0"/>
              </a:buClr>
              <a:buFont typeface="Arial" panose="020B0604020202020204" pitchFamily="34" charset="0"/>
              <a:buChar char="•"/>
            </a:pPr>
            <a:r>
              <a:rPr lang="en-US" sz="3200" b="1" dirty="0">
                <a:latin typeface="Bradley Hand ITC" panose="03070402050302030203" pitchFamily="66" charset="0"/>
              </a:rPr>
              <a:t>What do you want to do? </a:t>
            </a:r>
          </a:p>
          <a:p>
            <a:pPr marL="200906" indent="-200906">
              <a:buClr>
                <a:srgbClr val="0070C0"/>
              </a:buClr>
              <a:buFont typeface="Arial" panose="020B0604020202020204" pitchFamily="34" charset="0"/>
              <a:buChar char="•"/>
            </a:pPr>
            <a:endParaRPr lang="en-US" sz="3200" dirty="0"/>
          </a:p>
          <a:p>
            <a:pPr marL="200906" indent="-200906">
              <a:buClr>
                <a:srgbClr val="0070C0"/>
              </a:buClr>
              <a:buFont typeface="Arial" panose="020B0604020202020204" pitchFamily="34" charset="0"/>
              <a:buChar char="•"/>
            </a:pPr>
            <a:r>
              <a:rPr lang="en-US" sz="3200" dirty="0"/>
              <a:t>Guessing better for learning than no commitment </a:t>
            </a:r>
            <a:r>
              <a:rPr lang="en-US" sz="2400" dirty="0"/>
              <a:t>(Lang 2016)</a:t>
            </a:r>
          </a:p>
        </p:txBody>
      </p:sp>
    </p:spTree>
    <p:extLst>
      <p:ext uri="{BB962C8B-B14F-4D97-AF65-F5344CB8AC3E}">
        <p14:creationId xmlns:p14="http://schemas.microsoft.com/office/powerpoint/2010/main" val="2641603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66" t="3384" r="-166" b="6029"/>
          <a:stretch/>
        </p:blipFill>
        <p:spPr>
          <a:xfrm>
            <a:off x="0" y="642044"/>
            <a:ext cx="9144000" cy="6212384"/>
          </a:xfrm>
          <a:prstGeom prst="rect">
            <a:avLst/>
          </a:prstGeom>
        </p:spPr>
      </p:pic>
      <p:pic>
        <p:nvPicPr>
          <p:cNvPr id="3" name="Picture 2"/>
          <p:cNvPicPr>
            <a:picLocks noChangeAspect="1"/>
          </p:cNvPicPr>
          <p:nvPr/>
        </p:nvPicPr>
        <p:blipFill>
          <a:blip r:embed="rId4"/>
          <a:stretch>
            <a:fillRect/>
          </a:stretch>
        </p:blipFill>
        <p:spPr>
          <a:xfrm>
            <a:off x="0" y="1"/>
            <a:ext cx="9144000" cy="739379"/>
          </a:xfrm>
          <a:prstGeom prst="rect">
            <a:avLst/>
          </a:prstGeom>
        </p:spPr>
      </p:pic>
      <p:pic>
        <p:nvPicPr>
          <p:cNvPr id="4" name="Picture 3"/>
          <p:cNvPicPr>
            <a:picLocks noChangeAspect="1"/>
          </p:cNvPicPr>
          <p:nvPr/>
        </p:nvPicPr>
        <p:blipFill>
          <a:blip r:embed="rId4"/>
          <a:stretch>
            <a:fillRect/>
          </a:stretch>
        </p:blipFill>
        <p:spPr>
          <a:xfrm>
            <a:off x="0" y="1"/>
            <a:ext cx="9144000" cy="910828"/>
          </a:xfrm>
          <a:prstGeom prst="rect">
            <a:avLst/>
          </a:prstGeom>
        </p:spPr>
      </p:pic>
      <p:sp>
        <p:nvSpPr>
          <p:cNvPr id="5" name="TextBox 4"/>
          <p:cNvSpPr txBox="1"/>
          <p:nvPr/>
        </p:nvSpPr>
        <p:spPr>
          <a:xfrm>
            <a:off x="0" y="0"/>
            <a:ext cx="9144000" cy="803672"/>
          </a:xfrm>
          <a:prstGeom prst="rect">
            <a:avLst/>
          </a:prstGeom>
        </p:spPr>
        <p:txBody>
          <a:bodyPr wrap="none" lIns="178595" tIns="0" rIns="178595" bIns="0" anchor="t"/>
          <a:lstStyle/>
          <a:p>
            <a:pPr algn="ctr"/>
            <a:r>
              <a:rPr lang="en-US" sz="3600" b="1" dirty="0">
                <a:solidFill>
                  <a:srgbClr val="FFFFFF"/>
                </a:solidFill>
                <a:effectLst>
                  <a:outerShdw blurRad="20000" dist="25000" dir="2700000">
                    <a:srgbClr val="000000">
                      <a:alpha val="30000"/>
                    </a:srgbClr>
                  </a:outerShdw>
                </a:effectLst>
                <a:latin typeface="Raleway-Bold"/>
              </a:rPr>
              <a:t>Step 2 - Probe for Supporting Evidence</a:t>
            </a:r>
          </a:p>
        </p:txBody>
      </p:sp>
    </p:spTree>
    <p:extLst>
      <p:ext uri="{BB962C8B-B14F-4D97-AF65-F5344CB8AC3E}">
        <p14:creationId xmlns:p14="http://schemas.microsoft.com/office/powerpoint/2010/main" val="2371651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blackboard background 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8367"/>
            <a:ext cx="9144000" cy="625351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81003" y="762000"/>
            <a:ext cx="8036719" cy="803672"/>
          </a:xfrm>
        </p:spPr>
        <p:txBody>
          <a:bodyPr>
            <a:normAutofit/>
          </a:bodyPr>
          <a:lstStyle/>
          <a:p>
            <a:pPr algn="l"/>
            <a:r>
              <a:rPr lang="en-US" sz="4640" dirty="0"/>
              <a:t>Ask probing questions</a:t>
            </a:r>
          </a:p>
        </p:txBody>
      </p:sp>
      <p:sp>
        <p:nvSpPr>
          <p:cNvPr id="4" name="TextBox 3"/>
          <p:cNvSpPr txBox="1"/>
          <p:nvPr/>
        </p:nvSpPr>
        <p:spPr>
          <a:xfrm>
            <a:off x="2862784" y="1821547"/>
            <a:ext cx="6281216" cy="4401205"/>
          </a:xfrm>
          <a:prstGeom prst="rect">
            <a:avLst/>
          </a:prstGeom>
          <a:noFill/>
        </p:spPr>
        <p:txBody>
          <a:bodyPr wrap="square" rtlCol="0">
            <a:spAutoFit/>
          </a:bodyPr>
          <a:lstStyle/>
          <a:p>
            <a:pPr marL="457189" indent="-457189">
              <a:buClr>
                <a:srgbClr val="0070C0"/>
              </a:buClr>
              <a:buFont typeface="Arial" panose="020B0604020202020204" pitchFamily="34" charset="0"/>
              <a:buChar char="•"/>
            </a:pPr>
            <a:r>
              <a:rPr lang="en-US" sz="2800" b="1" dirty="0">
                <a:latin typeface="Bradley Hand ITC" panose="03070402050302030203" pitchFamily="66" charset="0"/>
              </a:rPr>
              <a:t>What led you to that diagnosis?</a:t>
            </a:r>
          </a:p>
          <a:p>
            <a:pPr>
              <a:buClr>
                <a:srgbClr val="0070C0"/>
              </a:buClr>
            </a:pPr>
            <a:endParaRPr lang="en-US" sz="2800" b="1" dirty="0">
              <a:latin typeface="Bradley Hand ITC" panose="03070402050302030203" pitchFamily="66" charset="0"/>
            </a:endParaRPr>
          </a:p>
          <a:p>
            <a:pPr marL="457189" indent="-457189">
              <a:buClr>
                <a:srgbClr val="0070C0"/>
              </a:buClr>
              <a:buFont typeface="Arial" panose="020B0604020202020204" pitchFamily="34" charset="0"/>
              <a:buChar char="•"/>
            </a:pPr>
            <a:r>
              <a:rPr lang="en-US" sz="2800" b="1" dirty="0">
                <a:latin typeface="Bradley Hand ITC" panose="03070402050302030203" pitchFamily="66" charset="0"/>
              </a:rPr>
              <a:t>Why did you choose that drug?</a:t>
            </a:r>
          </a:p>
          <a:p>
            <a:pPr marL="457189" indent="-457189">
              <a:buClr>
                <a:srgbClr val="0070C0"/>
              </a:buClr>
              <a:buFont typeface="Arial" panose="020B0604020202020204" pitchFamily="34" charset="0"/>
              <a:buChar char="•"/>
            </a:pPr>
            <a:endParaRPr lang="en-US" sz="2800" b="1" dirty="0">
              <a:latin typeface="Bradley Hand ITC" panose="03070402050302030203" pitchFamily="66" charset="0"/>
            </a:endParaRPr>
          </a:p>
          <a:p>
            <a:pPr marL="457189" indent="-457189">
              <a:buClr>
                <a:srgbClr val="0070C0"/>
              </a:buClr>
              <a:buFont typeface="Arial" panose="020B0604020202020204" pitchFamily="34" charset="0"/>
              <a:buChar char="•"/>
            </a:pPr>
            <a:r>
              <a:rPr lang="en-US" sz="2800" b="1" dirty="0">
                <a:latin typeface="Bradley Hand ITC" panose="03070402050302030203" pitchFamily="66" charset="0"/>
              </a:rPr>
              <a:t>What factors did you consider in making that decision?</a:t>
            </a:r>
          </a:p>
          <a:p>
            <a:pPr marL="457189" indent="-457189">
              <a:buClr>
                <a:srgbClr val="0070C0"/>
              </a:buClr>
              <a:buFont typeface="Arial" panose="020B0604020202020204" pitchFamily="34" charset="0"/>
              <a:buChar char="•"/>
            </a:pPr>
            <a:endParaRPr lang="en-US" sz="2800" dirty="0"/>
          </a:p>
          <a:p>
            <a:pPr marL="457189" indent="-457189">
              <a:buClr>
                <a:srgbClr val="0070C0"/>
              </a:buClr>
              <a:buFont typeface="Arial" panose="020B0604020202020204" pitchFamily="34" charset="0"/>
              <a:buChar char="•"/>
            </a:pPr>
            <a:endParaRPr lang="en-US" sz="2800" dirty="0"/>
          </a:p>
          <a:p>
            <a:pPr marL="457189" indent="-457189">
              <a:buClr>
                <a:srgbClr val="0070C0"/>
              </a:buClr>
              <a:buFont typeface="Arial" panose="020B0604020202020204" pitchFamily="34" charset="0"/>
              <a:buChar char="•"/>
            </a:pPr>
            <a:r>
              <a:rPr lang="en-US" sz="2800" dirty="0"/>
              <a:t>Identifies gaps in understanding</a:t>
            </a:r>
          </a:p>
          <a:p>
            <a:pPr marL="457189" indent="-457189">
              <a:buClr>
                <a:srgbClr val="0070C0"/>
              </a:buClr>
              <a:buFont typeface="Arial" panose="020B0604020202020204" pitchFamily="34" charset="0"/>
              <a:buChar char="•"/>
            </a:pPr>
            <a:r>
              <a:rPr lang="en-US" sz="2800" dirty="0"/>
              <a:t>Need a positive learning climate</a:t>
            </a:r>
          </a:p>
        </p:txBody>
      </p:sp>
      <p:pic>
        <p:nvPicPr>
          <p:cNvPr id="2050" name="Picture 2" descr="Image result for doctor"/>
          <p:cNvPicPr>
            <a:picLocks noChangeAspect="1" noChangeArrowheads="1"/>
          </p:cNvPicPr>
          <p:nvPr/>
        </p:nvPicPr>
        <p:blipFill rotWithShape="1">
          <a:blip r:embed="rId4">
            <a:extLst>
              <a:ext uri="{28A0092B-C50C-407E-A947-70E740481C1C}">
                <a14:useLocalDpi xmlns:a14="http://schemas.microsoft.com/office/drawing/2010/main" val="0"/>
              </a:ext>
            </a:extLst>
          </a:blip>
          <a:srcRect r="31366"/>
          <a:stretch/>
        </p:blipFill>
        <p:spPr bwMode="auto">
          <a:xfrm>
            <a:off x="3631" y="1832431"/>
            <a:ext cx="2648415" cy="3207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175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1039416"/>
          </a:xfrm>
          <a:prstGeom prst="rect">
            <a:avLst/>
          </a:prstGeom>
        </p:spPr>
      </p:pic>
      <p:pic>
        <p:nvPicPr>
          <p:cNvPr id="4" name="Picture 3"/>
          <p:cNvPicPr>
            <a:picLocks noChangeAspect="1"/>
          </p:cNvPicPr>
          <p:nvPr/>
        </p:nvPicPr>
        <p:blipFill>
          <a:blip r:embed="rId3"/>
          <a:stretch>
            <a:fillRect/>
          </a:stretch>
        </p:blipFill>
        <p:spPr>
          <a:xfrm>
            <a:off x="0" y="0"/>
            <a:ext cx="9144000" cy="1039416"/>
          </a:xfrm>
          <a:prstGeom prst="rect">
            <a:avLst/>
          </a:prstGeom>
        </p:spPr>
      </p:pic>
      <p:sp>
        <p:nvSpPr>
          <p:cNvPr id="5" name="TextBox 4"/>
          <p:cNvSpPr txBox="1"/>
          <p:nvPr/>
        </p:nvSpPr>
        <p:spPr>
          <a:xfrm>
            <a:off x="0" y="0"/>
            <a:ext cx="9144000" cy="1039416"/>
          </a:xfrm>
          <a:prstGeom prst="rect">
            <a:avLst/>
          </a:prstGeom>
        </p:spPr>
        <p:txBody>
          <a:bodyPr wrap="none" lIns="178595" tIns="0" rIns="178595" bIns="0" anchor="t"/>
          <a:lstStyle/>
          <a:p>
            <a:pPr algn="ctr"/>
            <a:r>
              <a:rPr lang="en-US" sz="4800" b="1" dirty="0">
                <a:solidFill>
                  <a:srgbClr val="FFFFFF"/>
                </a:solidFill>
                <a:effectLst>
                  <a:outerShdw blurRad="20000" dist="25000" dir="2700000">
                    <a:srgbClr val="000000">
                      <a:alpha val="30000"/>
                    </a:srgbClr>
                  </a:outerShdw>
                </a:effectLst>
                <a:latin typeface="Raleway-Bold"/>
              </a:rPr>
              <a:t>Step 3 - Teach General Rules</a:t>
            </a:r>
          </a:p>
        </p:txBody>
      </p:sp>
      <p:pic>
        <p:nvPicPr>
          <p:cNvPr id="2050" name="Picture 2" descr="Image result for blackboard background powerpoi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14402"/>
            <a:ext cx="9144000" cy="60249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1082961"/>
            <a:ext cx="8534400" cy="5078313"/>
          </a:xfrm>
          <a:prstGeom prst="rect">
            <a:avLst/>
          </a:prstGeom>
          <a:noFill/>
        </p:spPr>
        <p:txBody>
          <a:bodyPr wrap="square" rtlCol="0">
            <a:spAutoFit/>
          </a:bodyPr>
          <a:lstStyle/>
          <a:p>
            <a:r>
              <a:rPr lang="en-US" sz="3600" b="1" dirty="0">
                <a:latin typeface="Bradley Hand ITC" panose="03070402050302030203" pitchFamily="66" charset="0"/>
              </a:rPr>
              <a:t>If the patient has cellulitis, incision and drainage won’t help. That’s for an abscess, which you recognize by its </a:t>
            </a:r>
            <a:r>
              <a:rPr lang="en-US" sz="3600" b="1" dirty="0" err="1">
                <a:latin typeface="Bradley Hand ITC" panose="03070402050302030203" pitchFamily="66" charset="0"/>
              </a:rPr>
              <a:t>fluctuance</a:t>
            </a:r>
            <a:r>
              <a:rPr lang="en-US" sz="3600" b="1" dirty="0">
                <a:latin typeface="Bradley Hand ITC" panose="03070402050302030203" pitchFamily="66" charset="0"/>
              </a:rPr>
              <a:t>.</a:t>
            </a:r>
            <a:endParaRPr lang="en-US" sz="2800" dirty="0"/>
          </a:p>
          <a:p>
            <a:endParaRPr lang="en-US" sz="2400" dirty="0"/>
          </a:p>
          <a:p>
            <a:endParaRPr lang="en-US" sz="2400" dirty="0"/>
          </a:p>
          <a:p>
            <a:pPr marL="342891" indent="-342891">
              <a:lnSpc>
                <a:spcPct val="150000"/>
              </a:lnSpc>
              <a:buClr>
                <a:srgbClr val="0070C0"/>
              </a:buClr>
              <a:buFont typeface="Arial" panose="020B0604020202020204" pitchFamily="34" charset="0"/>
              <a:buChar char="•"/>
            </a:pPr>
            <a:r>
              <a:rPr lang="en-US" sz="2800" dirty="0"/>
              <a:t>Choose a single, relevant teaching point</a:t>
            </a:r>
          </a:p>
          <a:p>
            <a:pPr marL="342891" indent="-342891">
              <a:lnSpc>
                <a:spcPct val="150000"/>
              </a:lnSpc>
              <a:buClr>
                <a:srgbClr val="0070C0"/>
              </a:buClr>
              <a:buFont typeface="Arial" panose="020B0604020202020204" pitchFamily="34" charset="0"/>
              <a:buChar char="•"/>
            </a:pPr>
            <a:r>
              <a:rPr lang="en-US" sz="2800" dirty="0"/>
              <a:t>Check for learner understanding</a:t>
            </a:r>
          </a:p>
          <a:p>
            <a:pPr marL="342891" indent="-342891">
              <a:lnSpc>
                <a:spcPct val="150000"/>
              </a:lnSpc>
              <a:buClr>
                <a:srgbClr val="0070C0"/>
              </a:buClr>
              <a:buFont typeface="Arial" panose="020B0604020202020204" pitchFamily="34" charset="0"/>
              <a:buChar char="•"/>
            </a:pPr>
            <a:r>
              <a:rPr lang="en-US" sz="2800" dirty="0"/>
              <a:t>Avoid anecdotes or personal preferences</a:t>
            </a:r>
          </a:p>
          <a:p>
            <a:pPr marL="342891" indent="-342891">
              <a:lnSpc>
                <a:spcPct val="150000"/>
              </a:lnSpc>
              <a:buClr>
                <a:srgbClr val="0070C0"/>
              </a:buClr>
              <a:buFont typeface="Arial" panose="020B0604020202020204" pitchFamily="34" charset="0"/>
              <a:buChar char="•"/>
            </a:pPr>
            <a:r>
              <a:rPr lang="en-US" sz="2800" dirty="0"/>
              <a:t>Can skip if learner clearly knows principles</a:t>
            </a:r>
          </a:p>
        </p:txBody>
      </p:sp>
    </p:spTree>
    <p:extLst>
      <p:ext uri="{BB962C8B-B14F-4D97-AF65-F5344CB8AC3E}">
        <p14:creationId xmlns:p14="http://schemas.microsoft.com/office/powerpoint/2010/main" val="3052813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pic>
        <p:nvPicPr>
          <p:cNvPr id="3" name="Picture 2"/>
          <p:cNvPicPr>
            <a:picLocks noChangeAspect="1"/>
          </p:cNvPicPr>
          <p:nvPr/>
        </p:nvPicPr>
        <p:blipFill>
          <a:blip r:embed="rId4"/>
          <a:stretch>
            <a:fillRect/>
          </a:stretch>
        </p:blipFill>
        <p:spPr>
          <a:xfrm>
            <a:off x="0" y="1"/>
            <a:ext cx="9144000" cy="739379"/>
          </a:xfrm>
          <a:prstGeom prst="rect">
            <a:avLst/>
          </a:prstGeom>
        </p:spPr>
      </p:pic>
      <p:pic>
        <p:nvPicPr>
          <p:cNvPr id="4" name="Picture 3"/>
          <p:cNvPicPr>
            <a:picLocks noChangeAspect="1"/>
          </p:cNvPicPr>
          <p:nvPr/>
        </p:nvPicPr>
        <p:blipFill>
          <a:blip r:embed="rId4"/>
          <a:stretch>
            <a:fillRect/>
          </a:stretch>
        </p:blipFill>
        <p:spPr>
          <a:xfrm>
            <a:off x="0" y="1"/>
            <a:ext cx="9144000" cy="739379"/>
          </a:xfrm>
          <a:prstGeom prst="rect">
            <a:avLst/>
          </a:prstGeom>
        </p:spPr>
      </p:pic>
      <p:sp>
        <p:nvSpPr>
          <p:cNvPr id="5" name="TextBox 4"/>
          <p:cNvSpPr txBox="1"/>
          <p:nvPr/>
        </p:nvSpPr>
        <p:spPr>
          <a:xfrm>
            <a:off x="0" y="1"/>
            <a:ext cx="9144000" cy="739379"/>
          </a:xfrm>
          <a:prstGeom prst="rect">
            <a:avLst/>
          </a:prstGeom>
        </p:spPr>
        <p:txBody>
          <a:bodyPr wrap="none" lIns="178595" tIns="0" rIns="178595" bIns="0" anchor="t"/>
          <a:lstStyle/>
          <a:p>
            <a:pPr algn="ctr"/>
            <a:r>
              <a:rPr lang="en-US" sz="3600" b="1" dirty="0">
                <a:solidFill>
                  <a:srgbClr val="FFFFFF"/>
                </a:solidFill>
                <a:effectLst>
                  <a:outerShdw blurRad="20000" dist="25000" dir="2700000">
                    <a:srgbClr val="000000">
                      <a:alpha val="30000"/>
                    </a:srgbClr>
                  </a:outerShdw>
                </a:effectLst>
                <a:latin typeface="Raleway-Bold"/>
              </a:rPr>
              <a:t>Step 4 - Reinforce what was done right</a:t>
            </a:r>
          </a:p>
        </p:txBody>
      </p:sp>
    </p:spTree>
    <p:extLst>
      <p:ext uri="{BB962C8B-B14F-4D97-AF65-F5344CB8AC3E}">
        <p14:creationId xmlns:p14="http://schemas.microsoft.com/office/powerpoint/2010/main" val="14661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1039416"/>
          </a:xfrm>
          <a:prstGeom prst="rect">
            <a:avLst/>
          </a:prstGeom>
        </p:spPr>
      </p:pic>
      <p:pic>
        <p:nvPicPr>
          <p:cNvPr id="4" name="Picture 3"/>
          <p:cNvPicPr>
            <a:picLocks noChangeAspect="1"/>
          </p:cNvPicPr>
          <p:nvPr/>
        </p:nvPicPr>
        <p:blipFill>
          <a:blip r:embed="rId3"/>
          <a:stretch>
            <a:fillRect/>
          </a:stretch>
        </p:blipFill>
        <p:spPr>
          <a:xfrm>
            <a:off x="0" y="0"/>
            <a:ext cx="9144000" cy="1039416"/>
          </a:xfrm>
          <a:prstGeom prst="rect">
            <a:avLst/>
          </a:prstGeom>
        </p:spPr>
      </p:pic>
      <p:sp>
        <p:nvSpPr>
          <p:cNvPr id="5" name="TextBox 4"/>
          <p:cNvSpPr txBox="1"/>
          <p:nvPr/>
        </p:nvSpPr>
        <p:spPr>
          <a:xfrm>
            <a:off x="0" y="0"/>
            <a:ext cx="9144000" cy="658416"/>
          </a:xfrm>
          <a:prstGeom prst="rect">
            <a:avLst/>
          </a:prstGeom>
        </p:spPr>
        <p:txBody>
          <a:bodyPr wrap="none" lIns="178595" tIns="0" rIns="178595" bIns="0" anchor="t"/>
          <a:lstStyle/>
          <a:p>
            <a:pPr algn="ctr"/>
            <a:r>
              <a:rPr lang="en-US" sz="4400" b="1" dirty="0">
                <a:solidFill>
                  <a:srgbClr val="FFFFFF"/>
                </a:solidFill>
                <a:effectLst>
                  <a:outerShdw blurRad="20000" dist="25000" dir="2700000">
                    <a:srgbClr val="000000">
                      <a:alpha val="30000"/>
                    </a:srgbClr>
                  </a:outerShdw>
                </a:effectLst>
                <a:latin typeface="Raleway-Bold"/>
              </a:rPr>
              <a:t>Reward competencies</a:t>
            </a:r>
          </a:p>
        </p:txBody>
      </p:sp>
      <p:pic>
        <p:nvPicPr>
          <p:cNvPr id="2050" name="Picture 2" descr="Image result for blackboard background powerpoi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14402"/>
            <a:ext cx="9144000" cy="60249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1025" y="1143000"/>
            <a:ext cx="4191000" cy="4524315"/>
          </a:xfrm>
          <a:prstGeom prst="rect">
            <a:avLst/>
          </a:prstGeom>
          <a:noFill/>
        </p:spPr>
        <p:txBody>
          <a:bodyPr wrap="square" rtlCol="0">
            <a:spAutoFit/>
          </a:bodyPr>
          <a:lstStyle/>
          <a:p>
            <a:r>
              <a:rPr lang="en-US" sz="3600" b="1" dirty="0">
                <a:latin typeface="Bradley Hand ITC" panose="03070402050302030203" pitchFamily="66" charset="0"/>
              </a:rPr>
              <a:t>It was good that you considered the patient’s age when you prescribed that drug, because other drug classes can cause more side effect in the elderly.</a:t>
            </a:r>
            <a:endParaRPr lang="en-US" sz="2400" dirty="0"/>
          </a:p>
        </p:txBody>
      </p:sp>
      <p:pic>
        <p:nvPicPr>
          <p:cNvPr id="6146" name="Picture 2" descr="Nurse, Medicine, Doctor, Hospital, Bless You, Nursing"/>
          <p:cNvPicPr>
            <a:picLocks noChangeAspect="1" noChangeArrowheads="1"/>
          </p:cNvPicPr>
          <p:nvPr/>
        </p:nvPicPr>
        <p:blipFill rotWithShape="1">
          <a:blip r:embed="rId5">
            <a:extLst>
              <a:ext uri="{28A0092B-C50C-407E-A947-70E740481C1C}">
                <a14:useLocalDpi xmlns:a14="http://schemas.microsoft.com/office/drawing/2010/main" val="0"/>
              </a:ext>
            </a:extLst>
          </a:blip>
          <a:srcRect l="8231" r="21516"/>
          <a:stretch/>
        </p:blipFill>
        <p:spPr bwMode="auto">
          <a:xfrm>
            <a:off x="5029200" y="1447802"/>
            <a:ext cx="3886200" cy="3687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981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pic>
        <p:nvPicPr>
          <p:cNvPr id="3" name="Picture 2"/>
          <p:cNvPicPr>
            <a:picLocks noChangeAspect="1"/>
          </p:cNvPicPr>
          <p:nvPr/>
        </p:nvPicPr>
        <p:blipFill>
          <a:blip r:embed="rId4"/>
          <a:stretch>
            <a:fillRect/>
          </a:stretch>
        </p:blipFill>
        <p:spPr>
          <a:xfrm>
            <a:off x="0" y="3"/>
            <a:ext cx="9144000" cy="1143001"/>
          </a:xfrm>
          <a:prstGeom prst="rect">
            <a:avLst/>
          </a:prstGeom>
        </p:spPr>
      </p:pic>
      <p:pic>
        <p:nvPicPr>
          <p:cNvPr id="4" name="Picture 3"/>
          <p:cNvPicPr>
            <a:picLocks noChangeAspect="1"/>
          </p:cNvPicPr>
          <p:nvPr/>
        </p:nvPicPr>
        <p:blipFill>
          <a:blip r:embed="rId4"/>
          <a:stretch>
            <a:fillRect/>
          </a:stretch>
        </p:blipFill>
        <p:spPr>
          <a:xfrm>
            <a:off x="0" y="1"/>
            <a:ext cx="9144000" cy="1143000"/>
          </a:xfrm>
          <a:prstGeom prst="rect">
            <a:avLst/>
          </a:prstGeom>
        </p:spPr>
      </p:pic>
      <p:sp>
        <p:nvSpPr>
          <p:cNvPr id="5" name="TextBox 4"/>
          <p:cNvSpPr txBox="1"/>
          <p:nvPr/>
        </p:nvSpPr>
        <p:spPr>
          <a:xfrm>
            <a:off x="18143" y="152403"/>
            <a:ext cx="9144000" cy="1339453"/>
          </a:xfrm>
          <a:prstGeom prst="rect">
            <a:avLst/>
          </a:prstGeom>
        </p:spPr>
        <p:txBody>
          <a:bodyPr wrap="none" lIns="178595" tIns="0" rIns="178595" bIns="0" anchor="t"/>
          <a:lstStyle/>
          <a:p>
            <a:pPr algn="ctr"/>
            <a:r>
              <a:rPr lang="en-US" sz="5400" b="1" dirty="0">
                <a:solidFill>
                  <a:srgbClr val="FFFFFF"/>
                </a:solidFill>
                <a:effectLst>
                  <a:outerShdw blurRad="20000" dist="25000" dir="2700000">
                    <a:srgbClr val="000000">
                      <a:alpha val="30000"/>
                    </a:srgbClr>
                  </a:outerShdw>
                </a:effectLst>
                <a:latin typeface="Raleway-Bold"/>
              </a:rPr>
              <a:t>Step 5 - Correct Mistakes</a:t>
            </a:r>
          </a:p>
        </p:txBody>
      </p:sp>
    </p:spTree>
    <p:extLst>
      <p:ext uri="{BB962C8B-B14F-4D97-AF65-F5344CB8AC3E}">
        <p14:creationId xmlns:p14="http://schemas.microsoft.com/office/powerpoint/2010/main" val="1662229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1039416"/>
          </a:xfrm>
          <a:prstGeom prst="rect">
            <a:avLst/>
          </a:prstGeom>
        </p:spPr>
      </p:pic>
      <p:pic>
        <p:nvPicPr>
          <p:cNvPr id="4" name="Picture 3"/>
          <p:cNvPicPr>
            <a:picLocks noChangeAspect="1"/>
          </p:cNvPicPr>
          <p:nvPr/>
        </p:nvPicPr>
        <p:blipFill>
          <a:blip r:embed="rId3"/>
          <a:stretch>
            <a:fillRect/>
          </a:stretch>
        </p:blipFill>
        <p:spPr>
          <a:xfrm>
            <a:off x="0" y="0"/>
            <a:ext cx="9144000" cy="1039416"/>
          </a:xfrm>
          <a:prstGeom prst="rect">
            <a:avLst/>
          </a:prstGeom>
        </p:spPr>
      </p:pic>
      <p:sp>
        <p:nvSpPr>
          <p:cNvPr id="5" name="TextBox 4"/>
          <p:cNvSpPr txBox="1"/>
          <p:nvPr/>
        </p:nvSpPr>
        <p:spPr>
          <a:xfrm>
            <a:off x="0" y="0"/>
            <a:ext cx="9144000" cy="1039416"/>
          </a:xfrm>
          <a:prstGeom prst="rect">
            <a:avLst/>
          </a:prstGeom>
        </p:spPr>
        <p:txBody>
          <a:bodyPr wrap="none" lIns="178595" tIns="0" rIns="178595" bIns="0" anchor="t"/>
          <a:lstStyle/>
          <a:p>
            <a:pPr algn="ctr"/>
            <a:r>
              <a:rPr lang="en-US" sz="4800" b="1" dirty="0">
                <a:solidFill>
                  <a:srgbClr val="FFFFFF"/>
                </a:solidFill>
                <a:effectLst>
                  <a:outerShdw blurRad="20000" dist="25000" dir="2700000">
                    <a:srgbClr val="000000">
                      <a:alpha val="30000"/>
                    </a:srgbClr>
                  </a:outerShdw>
                </a:effectLst>
                <a:latin typeface="Raleway-Bold"/>
              </a:rPr>
              <a:t>Be specific</a:t>
            </a:r>
          </a:p>
        </p:txBody>
      </p:sp>
      <p:pic>
        <p:nvPicPr>
          <p:cNvPr id="2050" name="Picture 2" descr="Image result for blackboard background powerpoi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14402"/>
            <a:ext cx="9144000" cy="60249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3" y="762000"/>
            <a:ext cx="4459565" cy="4462760"/>
          </a:xfrm>
          <a:prstGeom prst="rect">
            <a:avLst/>
          </a:prstGeom>
          <a:noFill/>
        </p:spPr>
        <p:txBody>
          <a:bodyPr wrap="square" rtlCol="0">
            <a:spAutoFit/>
          </a:bodyPr>
          <a:lstStyle/>
          <a:p>
            <a:r>
              <a:rPr lang="en-US" sz="3200" b="1" dirty="0">
                <a:latin typeface="Bradley Hand ITC" panose="03070402050302030203" pitchFamily="66" charset="0"/>
              </a:rPr>
              <a:t>You could be right that you won’t harm the brachial artery  when you draw that blood gas. But if you use the radial artery, you won’t risk cutting off the arterial supply to the whole arm.</a:t>
            </a:r>
          </a:p>
          <a:p>
            <a:endParaRPr lang="en-US" sz="2800" dirty="0"/>
          </a:p>
        </p:txBody>
      </p:sp>
      <p:pic>
        <p:nvPicPr>
          <p:cNvPr id="2" name="Picture 1"/>
          <p:cNvPicPr>
            <a:picLocks noChangeAspect="1"/>
          </p:cNvPicPr>
          <p:nvPr/>
        </p:nvPicPr>
        <p:blipFill>
          <a:blip r:embed="rId5"/>
          <a:stretch>
            <a:fillRect/>
          </a:stretch>
        </p:blipFill>
        <p:spPr>
          <a:xfrm>
            <a:off x="4954868" y="903515"/>
            <a:ext cx="4074835" cy="3668487"/>
          </a:xfrm>
          <a:prstGeom prst="rect">
            <a:avLst/>
          </a:prstGeom>
        </p:spPr>
      </p:pic>
      <p:sp>
        <p:nvSpPr>
          <p:cNvPr id="7" name="TextBox 6"/>
          <p:cNvSpPr txBox="1"/>
          <p:nvPr/>
        </p:nvSpPr>
        <p:spPr>
          <a:xfrm>
            <a:off x="381000" y="4980566"/>
            <a:ext cx="7010400" cy="1877437"/>
          </a:xfrm>
          <a:prstGeom prst="rect">
            <a:avLst/>
          </a:prstGeom>
          <a:noFill/>
        </p:spPr>
        <p:txBody>
          <a:bodyPr wrap="square" rtlCol="0">
            <a:spAutoFit/>
          </a:bodyPr>
          <a:lstStyle/>
          <a:p>
            <a:pPr marL="342891" indent="-342891">
              <a:lnSpc>
                <a:spcPct val="150000"/>
              </a:lnSpc>
              <a:buClr>
                <a:srgbClr val="0070C0"/>
              </a:buClr>
              <a:buFont typeface="Arial" panose="020B0604020202020204" pitchFamily="34" charset="0"/>
              <a:buChar char="•"/>
            </a:pPr>
            <a:r>
              <a:rPr lang="en-US" sz="3200" dirty="0"/>
              <a:t>Have them self-critique first</a:t>
            </a:r>
          </a:p>
          <a:p>
            <a:pPr marL="342891" indent="-342891">
              <a:lnSpc>
                <a:spcPct val="150000"/>
              </a:lnSpc>
              <a:buClr>
                <a:srgbClr val="0070C0"/>
              </a:buClr>
              <a:buFont typeface="Arial" panose="020B0604020202020204" pitchFamily="34" charset="0"/>
              <a:buChar char="•"/>
            </a:pPr>
            <a:r>
              <a:rPr lang="en-US" sz="3200" dirty="0"/>
              <a:t>Best done in private</a:t>
            </a:r>
          </a:p>
          <a:p>
            <a:endParaRPr lang="en-US" sz="2000" dirty="0"/>
          </a:p>
        </p:txBody>
      </p:sp>
    </p:spTree>
    <p:extLst>
      <p:ext uri="{BB962C8B-B14F-4D97-AF65-F5344CB8AC3E}">
        <p14:creationId xmlns:p14="http://schemas.microsoft.com/office/powerpoint/2010/main" val="4224545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1221581"/>
          </a:xfrm>
          <a:prstGeom prst="rect">
            <a:avLst/>
          </a:prstGeom>
        </p:spPr>
      </p:pic>
      <p:pic>
        <p:nvPicPr>
          <p:cNvPr id="4" name="Picture 3"/>
          <p:cNvPicPr>
            <a:picLocks noChangeAspect="1"/>
          </p:cNvPicPr>
          <p:nvPr/>
        </p:nvPicPr>
        <p:blipFill>
          <a:blip r:embed="rId3"/>
          <a:stretch>
            <a:fillRect/>
          </a:stretch>
        </p:blipFill>
        <p:spPr>
          <a:xfrm>
            <a:off x="-4011" y="-79117"/>
            <a:ext cx="9144000" cy="1221581"/>
          </a:xfrm>
          <a:prstGeom prst="rect">
            <a:avLst/>
          </a:prstGeom>
        </p:spPr>
      </p:pic>
      <p:sp>
        <p:nvSpPr>
          <p:cNvPr id="5" name="TextBox 4"/>
          <p:cNvSpPr txBox="1"/>
          <p:nvPr/>
        </p:nvSpPr>
        <p:spPr>
          <a:xfrm>
            <a:off x="0" y="0"/>
            <a:ext cx="3657600" cy="4572000"/>
          </a:xfrm>
          <a:prstGeom prst="rect">
            <a:avLst/>
          </a:prstGeom>
        </p:spPr>
        <p:txBody>
          <a:bodyPr wrap="none" lIns="178594" tIns="0" rIns="178594" bIns="0" anchor="t"/>
          <a:lstStyle/>
          <a:p>
            <a:pPr algn="ctr"/>
            <a:endParaRPr lang="en-US" sz="7200" b="1" dirty="0">
              <a:solidFill>
                <a:srgbClr val="FFFFFF"/>
              </a:solidFill>
              <a:effectLst>
                <a:outerShdw dist="30000" dir="2700000">
                  <a:srgbClr val="000000">
                    <a:alpha val="70000"/>
                  </a:srgbClr>
                </a:outerShdw>
              </a:effectLst>
              <a:latin typeface="CooperHewitt-Medium"/>
            </a:endParaRPr>
          </a:p>
        </p:txBody>
      </p:sp>
      <p:sp>
        <p:nvSpPr>
          <p:cNvPr id="9" name="Rectangle 8"/>
          <p:cNvSpPr/>
          <p:nvPr/>
        </p:nvSpPr>
        <p:spPr>
          <a:xfrm>
            <a:off x="0" y="-22324"/>
            <a:ext cx="9144000" cy="1015663"/>
          </a:xfrm>
          <a:prstGeom prst="rect">
            <a:avLst/>
          </a:prstGeom>
        </p:spPr>
        <p:txBody>
          <a:bodyPr wrap="square">
            <a:spAutoFit/>
          </a:bodyPr>
          <a:lstStyle/>
          <a:p>
            <a:pPr algn="ctr"/>
            <a:r>
              <a:rPr lang="en-US" sz="6000" b="1" dirty="0" smtClean="0">
                <a:solidFill>
                  <a:srgbClr val="FF0000"/>
                </a:solidFill>
                <a:effectLst>
                  <a:outerShdw dist="30000" dir="2700000">
                    <a:srgbClr val="000000">
                      <a:alpha val="70000"/>
                    </a:srgbClr>
                  </a:outerShdw>
                </a:effectLst>
                <a:latin typeface="CooperHewitt-Medium"/>
              </a:rPr>
              <a:t>I</a:t>
            </a:r>
            <a:r>
              <a:rPr lang="en-US" sz="6000" b="1" dirty="0" smtClean="0">
                <a:solidFill>
                  <a:schemeClr val="accent1"/>
                </a:solidFill>
                <a:effectLst>
                  <a:outerShdw dist="30000" dir="2700000">
                    <a:srgbClr val="000000">
                      <a:alpha val="70000"/>
                    </a:srgbClr>
                  </a:outerShdw>
                </a:effectLst>
                <a:latin typeface="CooperHewitt-Medium"/>
              </a:rPr>
              <a:t>N</a:t>
            </a:r>
            <a:r>
              <a:rPr lang="en-US" sz="6000" b="1" dirty="0" smtClean="0">
                <a:solidFill>
                  <a:schemeClr val="accent6"/>
                </a:solidFill>
                <a:effectLst>
                  <a:outerShdw dist="30000" dir="2700000">
                    <a:srgbClr val="000000">
                      <a:alpha val="70000"/>
                    </a:srgbClr>
                  </a:outerShdw>
                </a:effectLst>
                <a:latin typeface="CooperHewitt-Medium"/>
              </a:rPr>
              <a:t>S</a:t>
            </a:r>
            <a:r>
              <a:rPr lang="en-US" sz="6000" b="1" dirty="0" smtClean="0">
                <a:solidFill>
                  <a:schemeClr val="accent2"/>
                </a:solidFill>
                <a:effectLst>
                  <a:outerShdw dist="30000" dir="2700000">
                    <a:srgbClr val="000000">
                      <a:alpha val="70000"/>
                    </a:srgbClr>
                  </a:outerShdw>
                </a:effectLst>
                <a:latin typeface="CooperHewitt-Medium"/>
              </a:rPr>
              <a:t>I</a:t>
            </a:r>
            <a:r>
              <a:rPr lang="en-US" sz="6000" b="1" dirty="0" smtClean="0">
                <a:solidFill>
                  <a:schemeClr val="accent4"/>
                </a:solidFill>
                <a:effectLst>
                  <a:outerShdw dist="30000" dir="2700000">
                    <a:srgbClr val="000000">
                      <a:alpha val="70000"/>
                    </a:srgbClr>
                  </a:outerShdw>
                </a:effectLst>
                <a:latin typeface="CooperHewitt-Medium"/>
              </a:rPr>
              <a:t>G</a:t>
            </a:r>
            <a:r>
              <a:rPr lang="en-US" sz="6000" b="1" dirty="0" smtClean="0">
                <a:solidFill>
                  <a:srgbClr val="B41CA2"/>
                </a:solidFill>
                <a:effectLst>
                  <a:outerShdw dist="30000" dir="2700000">
                    <a:srgbClr val="000000">
                      <a:alpha val="70000"/>
                    </a:srgbClr>
                  </a:outerShdw>
                </a:effectLst>
                <a:latin typeface="CooperHewitt-Medium"/>
              </a:rPr>
              <a:t>H</a:t>
            </a:r>
            <a:r>
              <a:rPr lang="en-US" sz="6000" b="1" dirty="0" smtClean="0">
                <a:solidFill>
                  <a:srgbClr val="00B050"/>
                </a:solidFill>
                <a:effectLst>
                  <a:outerShdw dist="30000" dir="2700000">
                    <a:srgbClr val="000000">
                      <a:alpha val="70000"/>
                    </a:srgbClr>
                  </a:outerShdw>
                </a:effectLst>
                <a:latin typeface="CooperHewitt-Medium"/>
              </a:rPr>
              <a:t>T</a:t>
            </a:r>
            <a:r>
              <a:rPr lang="en-US" sz="6000" b="1" dirty="0" smtClean="0">
                <a:solidFill>
                  <a:srgbClr val="FFFFFF"/>
                </a:solidFill>
                <a:effectLst>
                  <a:outerShdw dist="30000" dir="2700000">
                    <a:srgbClr val="000000">
                      <a:alpha val="70000"/>
                    </a:srgbClr>
                  </a:outerShdw>
                </a:effectLst>
                <a:latin typeface="CooperHewitt-Medium"/>
              </a:rPr>
              <a:t> </a:t>
            </a:r>
            <a:r>
              <a:rPr lang="en-US" sz="6000" b="1" dirty="0">
                <a:solidFill>
                  <a:srgbClr val="FFFFFF"/>
                </a:solidFill>
                <a:effectLst>
                  <a:outerShdw dist="30000" dir="2700000">
                    <a:srgbClr val="000000">
                      <a:alpha val="70000"/>
                    </a:srgbClr>
                  </a:outerShdw>
                </a:effectLst>
                <a:latin typeface="CooperHewitt-Medium"/>
              </a:rPr>
              <a:t>Approach</a:t>
            </a:r>
          </a:p>
        </p:txBody>
      </p:sp>
      <p:sp>
        <p:nvSpPr>
          <p:cNvPr id="10" name="Content Placeholder 9"/>
          <p:cNvSpPr>
            <a:spLocks noGrp="1"/>
          </p:cNvSpPr>
          <p:nvPr>
            <p:ph idx="1"/>
          </p:nvPr>
        </p:nvSpPr>
        <p:spPr>
          <a:xfrm>
            <a:off x="1066800" y="993339"/>
            <a:ext cx="7543800" cy="5675444"/>
          </a:xfrm>
        </p:spPr>
        <p:txBody>
          <a:bodyPr>
            <a:noAutofit/>
          </a:bodyPr>
          <a:lstStyle/>
          <a:p>
            <a:pPr marL="0" lvl="0" indent="0" algn="l">
              <a:spcBef>
                <a:spcPts val="0"/>
              </a:spcBef>
              <a:buNone/>
            </a:pPr>
            <a:r>
              <a:rPr lang="en-US" sz="5400" b="1" dirty="0" smtClean="0">
                <a:solidFill>
                  <a:srgbClr val="FF0000"/>
                </a:solidFill>
                <a:effectLst>
                  <a:outerShdw blurRad="38100" dist="38100" dir="2700000" algn="tl">
                    <a:srgbClr val="000000">
                      <a:alpha val="43137"/>
                    </a:srgbClr>
                  </a:outerShdw>
                </a:effectLst>
                <a:latin typeface="Calibri" panose="020F0502020204030204" pitchFamily="34" charset="0"/>
              </a:rPr>
              <a:t>I</a:t>
            </a:r>
            <a:r>
              <a:rPr lang="en-US" sz="4400" b="1" dirty="0" smtClean="0">
                <a:latin typeface="Calibri" panose="020F0502020204030204" pitchFamily="34" charset="0"/>
              </a:rPr>
              <a:t>nquiry</a:t>
            </a:r>
          </a:p>
          <a:p>
            <a:pPr marL="0" lvl="0" indent="0" algn="l">
              <a:spcBef>
                <a:spcPts val="0"/>
              </a:spcBef>
              <a:buNone/>
            </a:pPr>
            <a:r>
              <a:rPr lang="en-US" sz="5400" b="1" dirty="0" smtClean="0">
                <a:solidFill>
                  <a:schemeClr val="accent1"/>
                </a:solidFill>
                <a:effectLst>
                  <a:outerShdw blurRad="38100" dist="38100" dir="2700000" algn="tl">
                    <a:srgbClr val="000000">
                      <a:alpha val="43137"/>
                    </a:srgbClr>
                  </a:outerShdw>
                </a:effectLst>
                <a:latin typeface="Calibri" panose="020F0502020204030204" pitchFamily="34" charset="0"/>
              </a:rPr>
              <a:t>N</a:t>
            </a:r>
            <a:r>
              <a:rPr lang="en-US" sz="4400" b="1" dirty="0" smtClean="0">
                <a:latin typeface="Calibri" panose="020F0502020204030204" pitchFamily="34" charset="0"/>
              </a:rPr>
              <a:t>eeds</a:t>
            </a:r>
            <a:endParaRPr lang="en-US" sz="4400" b="1" dirty="0">
              <a:latin typeface="Calibri" panose="020F0502020204030204" pitchFamily="34" charset="0"/>
            </a:endParaRPr>
          </a:p>
          <a:p>
            <a:pPr marL="0" lvl="0" indent="0" algn="l">
              <a:spcBef>
                <a:spcPts val="0"/>
              </a:spcBef>
              <a:buNone/>
            </a:pPr>
            <a:r>
              <a:rPr lang="en-US" sz="5400" b="1" dirty="0" smtClean="0">
                <a:solidFill>
                  <a:srgbClr val="92D050"/>
                </a:solidFill>
                <a:effectLst>
                  <a:outerShdw blurRad="38100" dist="38100" dir="2700000" algn="tl">
                    <a:srgbClr val="000000">
                      <a:alpha val="43137"/>
                    </a:srgbClr>
                  </a:outerShdw>
                </a:effectLst>
                <a:latin typeface="Calibri" panose="020F0502020204030204" pitchFamily="34" charset="0"/>
              </a:rPr>
              <a:t>S</a:t>
            </a:r>
            <a:r>
              <a:rPr lang="en-US" sz="4400" b="1" dirty="0" smtClean="0">
                <a:latin typeface="Calibri" panose="020F0502020204030204" pitchFamily="34" charset="0"/>
              </a:rPr>
              <a:t>pecific</a:t>
            </a:r>
          </a:p>
          <a:p>
            <a:pPr marL="0" lvl="0" indent="0" algn="l">
              <a:spcBef>
                <a:spcPts val="0"/>
              </a:spcBef>
              <a:buNone/>
            </a:pPr>
            <a:r>
              <a:rPr lang="en-US" sz="5400" b="1" dirty="0" smtClean="0">
                <a:solidFill>
                  <a:schemeClr val="accent2"/>
                </a:solidFill>
                <a:effectLst>
                  <a:outerShdw blurRad="38100" dist="38100" dir="2700000" algn="tl">
                    <a:srgbClr val="000000">
                      <a:alpha val="43137"/>
                    </a:srgbClr>
                  </a:outerShdw>
                </a:effectLst>
                <a:latin typeface="Calibri" panose="020F0502020204030204" pitchFamily="34" charset="0"/>
              </a:rPr>
              <a:t>I</a:t>
            </a:r>
            <a:r>
              <a:rPr lang="en-US" sz="4400" b="1" dirty="0" smtClean="0">
                <a:latin typeface="Calibri" panose="020F0502020204030204" pitchFamily="34" charset="0"/>
              </a:rPr>
              <a:t>nterchange</a:t>
            </a:r>
            <a:endParaRPr lang="en-US" sz="4400" b="1" dirty="0">
              <a:latin typeface="Calibri" panose="020F0502020204030204" pitchFamily="34" charset="0"/>
            </a:endParaRPr>
          </a:p>
          <a:p>
            <a:pPr marL="0" lvl="0" indent="0" algn="l">
              <a:spcBef>
                <a:spcPts val="0"/>
              </a:spcBef>
              <a:buNone/>
            </a:pPr>
            <a:r>
              <a:rPr lang="en-US" sz="5400" b="1" dirty="0" smtClean="0">
                <a:solidFill>
                  <a:schemeClr val="accent4"/>
                </a:solidFill>
                <a:effectLst>
                  <a:outerShdw blurRad="38100" dist="38100" dir="2700000" algn="tl">
                    <a:srgbClr val="000000">
                      <a:alpha val="43137"/>
                    </a:srgbClr>
                  </a:outerShdw>
                </a:effectLst>
                <a:latin typeface="Calibri" panose="020F0502020204030204" pitchFamily="34" charset="0"/>
              </a:rPr>
              <a:t>G</a:t>
            </a:r>
            <a:r>
              <a:rPr lang="en-US" sz="4400" b="1" dirty="0" smtClean="0">
                <a:latin typeface="Calibri" panose="020F0502020204030204" pitchFamily="34" charset="0"/>
              </a:rPr>
              <a:t>oals</a:t>
            </a:r>
            <a:endParaRPr lang="en-US" sz="4400" b="1" dirty="0">
              <a:latin typeface="Calibri" panose="020F0502020204030204" pitchFamily="34" charset="0"/>
            </a:endParaRPr>
          </a:p>
          <a:p>
            <a:pPr marL="0" lvl="0" indent="0" algn="l">
              <a:spcBef>
                <a:spcPts val="0"/>
              </a:spcBef>
              <a:buNone/>
            </a:pPr>
            <a:r>
              <a:rPr lang="en-US" sz="5400" b="1" dirty="0" smtClean="0">
                <a:solidFill>
                  <a:srgbClr val="B41CA2"/>
                </a:solidFill>
                <a:effectLst>
                  <a:outerShdw blurRad="38100" dist="38100" dir="2700000" algn="tl">
                    <a:srgbClr val="000000">
                      <a:alpha val="43137"/>
                    </a:srgbClr>
                  </a:outerShdw>
                </a:effectLst>
                <a:latin typeface="Calibri" panose="020F0502020204030204" pitchFamily="34" charset="0"/>
              </a:rPr>
              <a:t>H</a:t>
            </a:r>
            <a:r>
              <a:rPr lang="en-US" sz="4400" b="1" dirty="0" smtClean="0">
                <a:latin typeface="Calibri" panose="020F0502020204030204" pitchFamily="34" charset="0"/>
              </a:rPr>
              <a:t>elp</a:t>
            </a:r>
          </a:p>
          <a:p>
            <a:pPr marL="0" lvl="0" indent="0" algn="l">
              <a:spcBef>
                <a:spcPts val="0"/>
              </a:spcBef>
              <a:buNone/>
            </a:pPr>
            <a:r>
              <a:rPr lang="en-US" sz="4400" b="1" dirty="0" smtClean="0">
                <a:solidFill>
                  <a:srgbClr val="00B050"/>
                </a:solidFill>
                <a:latin typeface="Calibri" panose="020F0502020204030204" pitchFamily="34" charset="0"/>
              </a:rPr>
              <a:t>T</a:t>
            </a:r>
            <a:r>
              <a:rPr lang="en-US" sz="4400" b="1" dirty="0" smtClean="0">
                <a:latin typeface="Calibri" panose="020F0502020204030204" pitchFamily="34" charset="0"/>
              </a:rPr>
              <a:t>iming</a:t>
            </a:r>
            <a:endParaRPr lang="en-US" sz="4400" b="1" dirty="0">
              <a:solidFill>
                <a:srgbClr val="00B050"/>
              </a:solidFill>
              <a:latin typeface="Calibri" panose="020F0502020204030204" pitchFamily="34" charset="0"/>
            </a:endParaRPr>
          </a:p>
        </p:txBody>
      </p:sp>
    </p:spTree>
    <p:extLst>
      <p:ext uri="{BB962C8B-B14F-4D97-AF65-F5344CB8AC3E}">
        <p14:creationId xmlns:p14="http://schemas.microsoft.com/office/powerpoint/2010/main" val="3156740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3442" y="465138"/>
            <a:ext cx="8548158" cy="1211262"/>
          </a:xfrm>
        </p:spPr>
        <p:txBody>
          <a:bodyPr>
            <a:noAutofit/>
          </a:bodyPr>
          <a:lstStyle/>
          <a:p>
            <a:r>
              <a:rPr lang="en-US" sz="6600" dirty="0" smtClean="0"/>
              <a:t>Learning Objectives</a:t>
            </a:r>
            <a:endParaRPr lang="en-US" sz="6600" dirty="0"/>
          </a:p>
        </p:txBody>
      </p:sp>
      <p:sp>
        <p:nvSpPr>
          <p:cNvPr id="3" name="Content Placeholder 2"/>
          <p:cNvSpPr>
            <a:spLocks noGrp="1"/>
          </p:cNvSpPr>
          <p:nvPr>
            <p:ph idx="1"/>
          </p:nvPr>
        </p:nvSpPr>
        <p:spPr>
          <a:xfrm>
            <a:off x="192361" y="1807779"/>
            <a:ext cx="8724900" cy="4602163"/>
          </a:xfrm>
        </p:spPr>
        <p:txBody>
          <a:bodyPr>
            <a:normAutofit/>
          </a:bodyPr>
          <a:lstStyle/>
          <a:p>
            <a:pPr>
              <a:lnSpc>
                <a:spcPct val="150000"/>
              </a:lnSpc>
            </a:pPr>
            <a:r>
              <a:rPr lang="en-US" sz="4000" dirty="0"/>
              <a:t>Administer constructive feedback </a:t>
            </a:r>
            <a:endParaRPr lang="en-US" sz="4000" dirty="0" smtClean="0"/>
          </a:p>
          <a:p>
            <a:pPr>
              <a:lnSpc>
                <a:spcPct val="150000"/>
              </a:lnSpc>
            </a:pPr>
            <a:r>
              <a:rPr lang="en-US" sz="4000" dirty="0" smtClean="0"/>
              <a:t>Explain </a:t>
            </a:r>
            <a:r>
              <a:rPr lang="en-US" sz="4000" dirty="0"/>
              <a:t>the INSIGHT approach </a:t>
            </a:r>
            <a:endParaRPr lang="en-US" sz="4000" dirty="0" smtClean="0"/>
          </a:p>
          <a:p>
            <a:pPr>
              <a:lnSpc>
                <a:spcPct val="150000"/>
              </a:lnSpc>
            </a:pPr>
            <a:r>
              <a:rPr lang="en-US" sz="4000" dirty="0" smtClean="0"/>
              <a:t>Employ </a:t>
            </a:r>
            <a:r>
              <a:rPr lang="en-US" sz="4000" dirty="0"/>
              <a:t>effective </a:t>
            </a:r>
            <a:r>
              <a:rPr lang="en-US" sz="4000" dirty="0" smtClean="0"/>
              <a:t>techniques  </a:t>
            </a:r>
            <a:endParaRPr lang="en-US" sz="4000" dirty="0"/>
          </a:p>
          <a:p>
            <a:endParaRPr lang="en-US" sz="2400" dirty="0"/>
          </a:p>
        </p:txBody>
      </p:sp>
      <p:sp>
        <p:nvSpPr>
          <p:cNvPr id="5" name="AutoShape 4" descr="Image result for andrew alexander uc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andrew alexander uc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43360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228600" y="1219200"/>
            <a:ext cx="8763000" cy="4343400"/>
          </a:xfrm>
          <a:prstGeom prst="rect">
            <a:avLst/>
          </a:prstGeom>
          <a:noFill/>
        </p:spPr>
        <p:txBody>
          <a:bodyPr wrap="none" lIns="91440" tIns="45720" rIns="91440" bIns="45720">
            <a:prstTxWarp prst="textFadeUp">
              <a:avLst/>
            </a:prstTxWarp>
            <a:spAutoFit/>
          </a:bodyPr>
          <a:lstStyle/>
          <a:p>
            <a:pPr algn="ctr"/>
            <a:r>
              <a:rPr lang="en-US" sz="5400" b="1" cap="none" spc="0"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Rockwell Extra Bold" panose="02060903040505020403" pitchFamily="18" charset="0"/>
              </a:rPr>
              <a:t>Inquiry</a:t>
            </a:r>
            <a:endPar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Rockwell Extra Bold" panose="02060903040505020403" pitchFamily="18" charset="0"/>
            </a:endParaRPr>
          </a:p>
        </p:txBody>
      </p:sp>
    </p:spTree>
    <p:extLst>
      <p:ext uri="{BB962C8B-B14F-4D97-AF65-F5344CB8AC3E}">
        <p14:creationId xmlns:p14="http://schemas.microsoft.com/office/powerpoint/2010/main" val="4275845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914400" y="1066800"/>
            <a:ext cx="7162800" cy="3657600"/>
          </a:xfrm>
          <a:prstGeom prst="rect">
            <a:avLst/>
          </a:prstGeom>
          <a:noFill/>
        </p:spPr>
        <p:txBody>
          <a:bodyPr wrap="none" lIns="91440" tIns="45720" rIns="91440" bIns="45720">
            <a:prstTxWarp prst="textCurveDown">
              <a:avLst/>
            </a:prstTxWarp>
            <a:spAutoFit/>
          </a:bodyPr>
          <a:lstStyle/>
          <a:p>
            <a:pPr algn="ctr"/>
            <a:r>
              <a:rPr lang="en-US" sz="5400" b="1" cap="none" spc="0" dirty="0" smtClean="0">
                <a:ln w="9525">
                  <a:solidFill>
                    <a:schemeClr val="bg1"/>
                  </a:solidFill>
                  <a:prstDash val="solid"/>
                </a:ln>
                <a:solidFill>
                  <a:srgbClr val="00B0F0"/>
                </a:solidFill>
                <a:effectLst>
                  <a:outerShdw blurRad="12700" dist="38100" dir="2700000" algn="tl" rotWithShape="0">
                    <a:schemeClr val="bg1">
                      <a:lumMod val="50000"/>
                    </a:schemeClr>
                  </a:outerShdw>
                </a:effectLst>
              </a:rPr>
              <a:t>Needs</a:t>
            </a:r>
            <a:endParaRPr lang="en-US" sz="5400" b="1" cap="none" spc="0" dirty="0">
              <a:ln w="9525">
                <a:solidFill>
                  <a:schemeClr val="bg1"/>
                </a:solidFill>
                <a:prstDash val="solid"/>
              </a:ln>
              <a:solidFill>
                <a:srgbClr val="00B0F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516912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12083"/>
          <a:stretch/>
        </p:blipFill>
        <p:spPr>
          <a:xfrm>
            <a:off x="552450" y="962025"/>
            <a:ext cx="8039100" cy="5895975"/>
          </a:xfrm>
          <a:prstGeom prst="rect">
            <a:avLst/>
          </a:prstGeom>
        </p:spPr>
      </p:pic>
      <p:sp>
        <p:nvSpPr>
          <p:cNvPr id="5" name="TextBox 4"/>
          <p:cNvSpPr txBox="1"/>
          <p:nvPr/>
        </p:nvSpPr>
        <p:spPr>
          <a:xfrm>
            <a:off x="304800" y="533400"/>
            <a:ext cx="8001000" cy="1886857"/>
          </a:xfrm>
          <a:prstGeom prst="rect">
            <a:avLst/>
          </a:prstGeom>
        </p:spPr>
        <p:txBody>
          <a:bodyPr wrap="none" lIns="178594" tIns="0" rIns="178594" bIns="0" anchor="t"/>
          <a:lstStyle/>
          <a:p>
            <a:pPr algn="ctr"/>
            <a:r>
              <a:rPr lang="en-US" sz="16600" b="1" dirty="0" smtClean="0">
                <a:solidFill>
                  <a:srgbClr val="FFFFFF"/>
                </a:solidFill>
                <a:effectLst>
                  <a:outerShdw dist="30000" dir="2700000">
                    <a:srgbClr val="000000">
                      <a:alpha val="70000"/>
                    </a:srgbClr>
                  </a:outerShdw>
                </a:effectLst>
                <a:latin typeface="Papyrus" panose="03070502060502030205" pitchFamily="66" charset="0"/>
              </a:rPr>
              <a:t>Specific</a:t>
            </a:r>
            <a:endParaRPr lang="en-US" sz="16600" b="1" dirty="0">
              <a:solidFill>
                <a:srgbClr val="FFFFFF"/>
              </a:solidFill>
              <a:effectLst>
                <a:outerShdw dist="30000" dir="2700000">
                  <a:srgbClr val="000000">
                    <a:alpha val="70000"/>
                  </a:srgbClr>
                </a:outerShdw>
              </a:effectLst>
              <a:latin typeface="Papyrus" panose="03070502060502030205" pitchFamily="66" charset="0"/>
            </a:endParaRPr>
          </a:p>
        </p:txBody>
      </p:sp>
    </p:spTree>
    <p:extLst>
      <p:ext uri="{BB962C8B-B14F-4D97-AF65-F5344CB8AC3E}">
        <p14:creationId xmlns:p14="http://schemas.microsoft.com/office/powerpoint/2010/main" val="25710773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17929" y="162898"/>
            <a:ext cx="9144000" cy="1221581"/>
          </a:xfrm>
          <a:prstGeom prst="rect">
            <a:avLst/>
          </a:prstGeom>
        </p:spPr>
        <p:txBody>
          <a:bodyPr wrap="none" lIns="178594" tIns="0" rIns="178594" bIns="0" anchor="t"/>
          <a:lstStyle/>
          <a:p>
            <a:pPr algn="ctr"/>
            <a:r>
              <a:rPr lang="en-US" sz="11500" b="1" dirty="0" smtClean="0">
                <a:solidFill>
                  <a:srgbClr val="FFFFFF"/>
                </a:solidFill>
                <a:effectLst>
                  <a:outerShdw dist="30000" dir="2700000">
                    <a:srgbClr val="000000">
                      <a:alpha val="70000"/>
                    </a:srgbClr>
                  </a:outerShdw>
                </a:effectLst>
                <a:latin typeface="CooperHewitt-Medium"/>
              </a:rPr>
              <a:t>Interchange</a:t>
            </a:r>
            <a:endParaRPr lang="en-US" sz="11500" b="1" dirty="0">
              <a:solidFill>
                <a:srgbClr val="FFFFFF"/>
              </a:solidFill>
              <a:effectLst>
                <a:outerShdw dist="30000" dir="2700000">
                  <a:srgbClr val="000000">
                    <a:alpha val="70000"/>
                  </a:srgbClr>
                </a:outerShdw>
              </a:effectLst>
              <a:latin typeface="CooperHewitt-Medium"/>
            </a:endParaRPr>
          </a:p>
        </p:txBody>
      </p:sp>
      <p:pic>
        <p:nvPicPr>
          <p:cNvPr id="3" name="Picture 2"/>
          <p:cNvPicPr>
            <a:picLocks noChangeAspect="1"/>
          </p:cNvPicPr>
          <p:nvPr/>
        </p:nvPicPr>
        <p:blipFill rotWithShape="1">
          <a:blip r:embed="rId3"/>
          <a:srcRect t="15079"/>
          <a:stretch/>
        </p:blipFill>
        <p:spPr>
          <a:xfrm>
            <a:off x="0" y="2209800"/>
            <a:ext cx="9144000" cy="4648200"/>
          </a:xfrm>
          <a:prstGeom prst="rect">
            <a:avLst/>
          </a:prstGeom>
        </p:spPr>
      </p:pic>
    </p:spTree>
    <p:extLst>
      <p:ext uri="{BB962C8B-B14F-4D97-AF65-F5344CB8AC3E}">
        <p14:creationId xmlns:p14="http://schemas.microsoft.com/office/powerpoint/2010/main" val="3651178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1221581"/>
          </a:xfrm>
          <a:prstGeom prst="rect">
            <a:avLst/>
          </a:prstGeom>
        </p:spPr>
      </p:pic>
      <p:sp>
        <p:nvSpPr>
          <p:cNvPr id="5" name="TextBox 4"/>
          <p:cNvSpPr txBox="1"/>
          <p:nvPr/>
        </p:nvSpPr>
        <p:spPr>
          <a:xfrm>
            <a:off x="0" y="0"/>
            <a:ext cx="4572000" cy="4495800"/>
          </a:xfrm>
          <a:prstGeom prst="rect">
            <a:avLst/>
          </a:prstGeom>
        </p:spPr>
        <p:txBody>
          <a:bodyPr wrap="none" lIns="178594" tIns="0" rIns="178594" bIns="0" anchor="t"/>
          <a:lstStyle/>
          <a:p>
            <a:pPr algn="ctr"/>
            <a:endParaRPr lang="en-US" sz="5400" b="1" dirty="0">
              <a:solidFill>
                <a:srgbClr val="FFFFFF"/>
              </a:solidFill>
              <a:effectLst>
                <a:outerShdw dist="30000" dir="2700000">
                  <a:srgbClr val="000000">
                    <a:alpha val="70000"/>
                  </a:srgbClr>
                </a:outerShdw>
              </a:effectLst>
              <a:latin typeface="CooperHewitt-Medium"/>
            </a:endParaRPr>
          </a:p>
        </p:txBody>
      </p:sp>
      <p:pic>
        <p:nvPicPr>
          <p:cNvPr id="6" name="Picture 5"/>
          <p:cNvPicPr>
            <a:picLocks noChangeAspect="1"/>
          </p:cNvPicPr>
          <p:nvPr/>
        </p:nvPicPr>
        <p:blipFill>
          <a:blip r:embed="rId4"/>
          <a:stretch>
            <a:fillRect/>
          </a:stretch>
        </p:blipFill>
        <p:spPr>
          <a:xfrm>
            <a:off x="0" y="762000"/>
            <a:ext cx="9144000" cy="6096000"/>
          </a:xfrm>
          <a:prstGeom prst="rect">
            <a:avLst/>
          </a:prstGeom>
        </p:spPr>
      </p:pic>
      <p:sp>
        <p:nvSpPr>
          <p:cNvPr id="7" name="Rectangle 6"/>
          <p:cNvSpPr/>
          <p:nvPr/>
        </p:nvSpPr>
        <p:spPr>
          <a:xfrm>
            <a:off x="0" y="121533"/>
            <a:ext cx="4847544" cy="186204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11500" b="1" dirty="0" smtClean="0">
                <a:solidFill>
                  <a:srgbClr val="FFFFFF"/>
                </a:solidFill>
                <a:effectLst>
                  <a:outerShdw dist="30000" dir="2700000">
                    <a:srgbClr val="000000">
                      <a:alpha val="70000"/>
                    </a:srgbClr>
                  </a:outerShdw>
                </a:effectLst>
                <a:latin typeface="CooperHewitt-Medium"/>
              </a:rPr>
              <a:t>Goals</a:t>
            </a:r>
            <a:endParaRPr lang="en-US" sz="11500" b="1" dirty="0">
              <a:solidFill>
                <a:srgbClr val="FFFFFF"/>
              </a:solidFill>
              <a:effectLst>
                <a:outerShdw dist="30000" dir="2700000">
                  <a:srgbClr val="000000">
                    <a:alpha val="70000"/>
                  </a:srgbClr>
                </a:outerShdw>
              </a:effectLst>
              <a:latin typeface="CooperHewitt-Medium"/>
            </a:endParaRPr>
          </a:p>
        </p:txBody>
      </p:sp>
    </p:spTree>
    <p:extLst>
      <p:ext uri="{BB962C8B-B14F-4D97-AF65-F5344CB8AC3E}">
        <p14:creationId xmlns:p14="http://schemas.microsoft.com/office/powerpoint/2010/main" val="1540464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284194"/>
            <a:ext cx="9144000" cy="5600700"/>
          </a:xfrm>
          <a:prstGeom prst="rect">
            <a:avLst/>
          </a:prstGeom>
        </p:spPr>
      </p:pic>
      <p:sp>
        <p:nvSpPr>
          <p:cNvPr id="4" name="Title 3"/>
          <p:cNvSpPr>
            <a:spLocks noGrp="1"/>
          </p:cNvSpPr>
          <p:nvPr>
            <p:ph type="title"/>
          </p:nvPr>
        </p:nvSpPr>
        <p:spPr>
          <a:xfrm>
            <a:off x="228600" y="179294"/>
            <a:ext cx="4343400" cy="2209800"/>
          </a:xfrm>
        </p:spPr>
        <p:txBody>
          <a:bodyPr>
            <a:noAutofit/>
          </a:bodyPr>
          <a:lstStyle/>
          <a:p>
            <a:r>
              <a:rPr lang="en-US" sz="13800" dirty="0" smtClean="0">
                <a:effectLst>
                  <a:outerShdw blurRad="38100" dist="38100" dir="2700000" algn="tl">
                    <a:srgbClr val="000000">
                      <a:alpha val="43137"/>
                    </a:srgbClr>
                  </a:outerShdw>
                </a:effectLst>
              </a:rPr>
              <a:t>Help</a:t>
            </a:r>
            <a:endParaRPr lang="en-US" sz="13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4796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759089"/>
            <a:ext cx="9144000" cy="6098911"/>
          </a:xfrm>
          <a:prstGeom prst="rect">
            <a:avLst/>
          </a:prstGeom>
        </p:spPr>
      </p:pic>
      <p:sp>
        <p:nvSpPr>
          <p:cNvPr id="4" name="TextBox 3"/>
          <p:cNvSpPr txBox="1"/>
          <p:nvPr/>
        </p:nvSpPr>
        <p:spPr>
          <a:xfrm>
            <a:off x="0" y="0"/>
            <a:ext cx="9144000" cy="21336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178594" tIns="0" rIns="178594" bIns="0" anchor="t"/>
          <a:lstStyle/>
          <a:p>
            <a:pPr algn="ctr"/>
            <a:r>
              <a:rPr lang="en-US" sz="13800" b="1" dirty="0" smtClean="0">
                <a:solidFill>
                  <a:srgbClr val="FFFFFF"/>
                </a:solidFill>
                <a:effectLst>
                  <a:outerShdw dist="30000" dir="2700000">
                    <a:srgbClr val="000000">
                      <a:alpha val="70000"/>
                    </a:srgbClr>
                  </a:outerShdw>
                </a:effectLst>
                <a:latin typeface="CooperHewitt-Medium"/>
              </a:rPr>
              <a:t>Timing </a:t>
            </a:r>
            <a:endParaRPr lang="en-US" sz="13800" b="1" dirty="0">
              <a:solidFill>
                <a:srgbClr val="FFFFFF"/>
              </a:solidFill>
              <a:effectLst>
                <a:outerShdw dist="30000" dir="2700000">
                  <a:srgbClr val="000000">
                    <a:alpha val="70000"/>
                  </a:srgbClr>
                </a:outerShdw>
              </a:effectLst>
              <a:latin typeface="CooperHewitt-Medium"/>
            </a:endParaRPr>
          </a:p>
        </p:txBody>
      </p:sp>
    </p:spTree>
    <p:extLst>
      <p:ext uri="{BB962C8B-B14F-4D97-AF65-F5344CB8AC3E}">
        <p14:creationId xmlns:p14="http://schemas.microsoft.com/office/powerpoint/2010/main" val="2389962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447" y="-35859"/>
            <a:ext cx="9157447" cy="6858000"/>
          </a:xfrm>
          <a:prstGeom prst="rect">
            <a:avLst/>
          </a:prstGeom>
        </p:spPr>
      </p:pic>
      <p:sp>
        <p:nvSpPr>
          <p:cNvPr id="4" name="Title 3"/>
          <p:cNvSpPr>
            <a:spLocks noGrp="1"/>
          </p:cNvSpPr>
          <p:nvPr>
            <p:ph type="title"/>
          </p:nvPr>
        </p:nvSpPr>
        <p:spPr>
          <a:xfrm>
            <a:off x="0" y="-35858"/>
            <a:ext cx="3352800" cy="6875930"/>
          </a:xfrm>
          <a:ln/>
        </p:spPr>
        <p:style>
          <a:lnRef idx="2">
            <a:schemeClr val="dk1">
              <a:shade val="50000"/>
            </a:schemeClr>
          </a:lnRef>
          <a:fillRef idx="1">
            <a:schemeClr val="dk1"/>
          </a:fillRef>
          <a:effectRef idx="0">
            <a:schemeClr val="dk1"/>
          </a:effectRef>
          <a:fontRef idx="minor">
            <a:schemeClr val="lt1"/>
          </a:fontRef>
        </p:style>
        <p:txBody>
          <a:bodyPr>
            <a:noAutofit/>
          </a:bodyPr>
          <a:lstStyle/>
          <a:p>
            <a:r>
              <a:rPr lang="en-US" sz="11500" dirty="0" smtClean="0"/>
              <a:t>Tips</a:t>
            </a:r>
            <a:endParaRPr lang="en-US" sz="11500" dirty="0"/>
          </a:p>
        </p:txBody>
      </p:sp>
    </p:spTree>
    <p:extLst>
      <p:ext uri="{BB962C8B-B14F-4D97-AF65-F5344CB8AC3E}">
        <p14:creationId xmlns:p14="http://schemas.microsoft.com/office/powerpoint/2010/main" val="2402070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ssing a ba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397"/>
            <a:ext cx="9144000" cy="68446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0" y="2"/>
            <a:ext cx="9144000" cy="1343739"/>
          </a:xfrm>
          <a:prstGeom prst="rect">
            <a:avLst/>
          </a:prstGeom>
        </p:spPr>
      </p:pic>
      <p:sp>
        <p:nvSpPr>
          <p:cNvPr id="4" name="TextBox 3"/>
          <p:cNvSpPr txBox="1"/>
          <p:nvPr/>
        </p:nvSpPr>
        <p:spPr>
          <a:xfrm>
            <a:off x="0" y="61081"/>
            <a:ext cx="9144000" cy="1221581"/>
          </a:xfrm>
          <a:prstGeom prst="rect">
            <a:avLst/>
          </a:prstGeom>
        </p:spPr>
        <p:txBody>
          <a:bodyPr wrap="none" lIns="178595" tIns="0" rIns="178595" bIns="0" anchor="t"/>
          <a:lstStyle/>
          <a:p>
            <a:pPr algn="ctr"/>
            <a:r>
              <a:rPr lang="en-US" sz="8014" b="1" dirty="0">
                <a:solidFill>
                  <a:srgbClr val="FFFFFF"/>
                </a:solidFill>
                <a:effectLst>
                  <a:outerShdw dist="30000" dir="2700000">
                    <a:srgbClr val="000000">
                      <a:alpha val="70000"/>
                    </a:srgbClr>
                  </a:outerShdw>
                </a:effectLst>
                <a:latin typeface="CooperHewitt-Medium"/>
              </a:rPr>
              <a:t>Timely</a:t>
            </a:r>
          </a:p>
        </p:txBody>
      </p:sp>
    </p:spTree>
    <p:extLst>
      <p:ext uri="{BB962C8B-B14F-4D97-AF65-F5344CB8AC3E}">
        <p14:creationId xmlns:p14="http://schemas.microsoft.com/office/powerpoint/2010/main" val="699395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3"/>
            <a:ext cx="9144000" cy="1221581"/>
          </a:xfrm>
          <a:prstGeom prst="rect">
            <a:avLst/>
          </a:prstGeom>
        </p:spPr>
      </p:pic>
      <p:pic>
        <p:nvPicPr>
          <p:cNvPr id="4" name="Picture 3"/>
          <p:cNvPicPr>
            <a:picLocks noChangeAspect="1"/>
          </p:cNvPicPr>
          <p:nvPr/>
        </p:nvPicPr>
        <p:blipFill>
          <a:blip r:embed="rId3"/>
          <a:stretch>
            <a:fillRect/>
          </a:stretch>
        </p:blipFill>
        <p:spPr>
          <a:xfrm>
            <a:off x="10887" y="7260"/>
            <a:ext cx="9144000" cy="1221581"/>
          </a:xfrm>
          <a:prstGeom prst="rect">
            <a:avLst/>
          </a:prstGeom>
        </p:spPr>
      </p:pic>
      <p:sp>
        <p:nvSpPr>
          <p:cNvPr id="5" name="TextBox 4"/>
          <p:cNvSpPr txBox="1"/>
          <p:nvPr/>
        </p:nvSpPr>
        <p:spPr>
          <a:xfrm>
            <a:off x="0" y="3"/>
            <a:ext cx="9144000" cy="1221581"/>
          </a:xfrm>
          <a:prstGeom prst="rect">
            <a:avLst/>
          </a:prstGeom>
        </p:spPr>
        <p:txBody>
          <a:bodyPr wrap="none" lIns="178595" tIns="0" rIns="178595" bIns="0" anchor="t"/>
          <a:lstStyle/>
          <a:p>
            <a:pPr algn="ctr"/>
            <a:r>
              <a:rPr lang="en-US" sz="8014" b="1" dirty="0" smtClean="0">
                <a:solidFill>
                  <a:srgbClr val="FFFFFF"/>
                </a:solidFill>
                <a:effectLst>
                  <a:outerShdw dist="30000" dir="2700000">
                    <a:srgbClr val="000000">
                      <a:alpha val="70000"/>
                    </a:srgbClr>
                  </a:outerShdw>
                </a:effectLst>
                <a:latin typeface="CooperHewitt-Medium"/>
              </a:rPr>
              <a:t>Forward Focus</a:t>
            </a:r>
            <a:endParaRPr lang="en-US" sz="8014" b="1" dirty="0">
              <a:solidFill>
                <a:srgbClr val="FFFFFF"/>
              </a:solidFill>
              <a:effectLst>
                <a:outerShdw dist="30000" dir="2700000">
                  <a:srgbClr val="000000">
                    <a:alpha val="70000"/>
                  </a:srgbClr>
                </a:outerShdw>
              </a:effectLst>
              <a:latin typeface="CooperHewitt-Medium"/>
            </a:endParaRPr>
          </a:p>
        </p:txBody>
      </p:sp>
      <p:pic>
        <p:nvPicPr>
          <p:cNvPr id="6" name="Picture 2" descr="Image result for microscope"/>
          <p:cNvPicPr>
            <a:picLocks noChangeAspect="1" noChangeArrowheads="1"/>
          </p:cNvPicPr>
          <p:nvPr/>
        </p:nvPicPr>
        <p:blipFill rotWithShape="1">
          <a:blip r:embed="rId4">
            <a:extLst>
              <a:ext uri="{28A0092B-C50C-407E-A947-70E740481C1C}">
                <a14:useLocalDpi xmlns:a14="http://schemas.microsoft.com/office/drawing/2010/main" val="0"/>
              </a:ext>
            </a:extLst>
          </a:blip>
          <a:srcRect b="7798"/>
          <a:stretch/>
        </p:blipFill>
        <p:spPr bwMode="auto">
          <a:xfrm>
            <a:off x="0" y="1243013"/>
            <a:ext cx="9144000" cy="5614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697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Learners in Difficulty</a:t>
            </a:r>
            <a:endParaRPr lang="en-US" dirty="0"/>
          </a:p>
        </p:txBody>
      </p:sp>
      <p:sp>
        <p:nvSpPr>
          <p:cNvPr id="3" name="Content Placeholder 2"/>
          <p:cNvSpPr>
            <a:spLocks noGrp="1"/>
          </p:cNvSpPr>
          <p:nvPr>
            <p:ph idx="1"/>
          </p:nvPr>
        </p:nvSpPr>
        <p:spPr/>
        <p:txBody>
          <a:bodyPr/>
          <a:lstStyle/>
          <a:p>
            <a:r>
              <a:rPr lang="en-US" altLang="en-US" b="1" dirty="0">
                <a:latin typeface="Arial" panose="020B0604020202020204" pitchFamily="34" charset="0"/>
              </a:rPr>
              <a:t>We’re all “in difficulty” sometimes….</a:t>
            </a:r>
          </a:p>
          <a:p>
            <a:endParaRPr lang="en-US" altLang="en-US" sz="800" b="1" u="sng" dirty="0">
              <a:latin typeface="Arial" panose="020B0604020202020204" pitchFamily="34" charset="0"/>
            </a:endParaRPr>
          </a:p>
          <a:p>
            <a:r>
              <a:rPr lang="en-US" altLang="en-US" b="1" dirty="0">
                <a:latin typeface="Arial" panose="020B0604020202020204" pitchFamily="34" charset="0"/>
              </a:rPr>
              <a:t>First, diagnose your learner:</a:t>
            </a:r>
          </a:p>
          <a:p>
            <a:endParaRPr lang="en-US" altLang="en-US" sz="800" b="1" dirty="0">
              <a:latin typeface="Arial" panose="020B0604020202020204" pitchFamily="34" charset="0"/>
            </a:endParaRPr>
          </a:p>
          <a:p>
            <a:pPr lvl="1"/>
            <a:r>
              <a:rPr lang="en-US" altLang="en-US" b="1" dirty="0">
                <a:latin typeface="Arial" panose="020B0604020202020204" pitchFamily="34" charset="0"/>
              </a:rPr>
              <a:t>Temporary stressors</a:t>
            </a:r>
          </a:p>
          <a:p>
            <a:pPr lvl="1"/>
            <a:r>
              <a:rPr lang="en-US" altLang="en-US" b="1" dirty="0">
                <a:latin typeface="Arial" panose="020B0604020202020204" pitchFamily="34" charset="0"/>
              </a:rPr>
              <a:t>Knowledge or skill deficits</a:t>
            </a:r>
          </a:p>
          <a:p>
            <a:pPr lvl="1"/>
            <a:r>
              <a:rPr lang="en-US" altLang="en-US" b="1" dirty="0">
                <a:latin typeface="Arial" panose="020B0604020202020204" pitchFamily="34" charset="0"/>
              </a:rPr>
              <a:t>Attitudinal issues</a:t>
            </a:r>
          </a:p>
          <a:p>
            <a:pPr lvl="1"/>
            <a:r>
              <a:rPr lang="en-US" altLang="en-US" b="1" dirty="0">
                <a:latin typeface="Arial" panose="020B0604020202020204" pitchFamily="34" charset="0"/>
              </a:rPr>
              <a:t>Learning disabilities</a:t>
            </a:r>
          </a:p>
          <a:p>
            <a:pPr lvl="1"/>
            <a:r>
              <a:rPr lang="en-US" altLang="en-US" b="1" dirty="0">
                <a:latin typeface="Arial" panose="020B0604020202020204" pitchFamily="34" charset="0"/>
              </a:rPr>
              <a:t>Drug or alcohol problems</a:t>
            </a:r>
          </a:p>
          <a:p>
            <a:endParaRPr lang="en-US" dirty="0"/>
          </a:p>
        </p:txBody>
      </p:sp>
    </p:spTree>
    <p:extLst>
      <p:ext uri="{BB962C8B-B14F-4D97-AF65-F5344CB8AC3E}">
        <p14:creationId xmlns:p14="http://schemas.microsoft.com/office/powerpoint/2010/main" val="40601013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pic>
        <p:nvPicPr>
          <p:cNvPr id="3" name="Picture 2"/>
          <p:cNvPicPr>
            <a:picLocks noChangeAspect="1"/>
          </p:cNvPicPr>
          <p:nvPr/>
        </p:nvPicPr>
        <p:blipFill>
          <a:blip r:embed="rId4"/>
          <a:stretch>
            <a:fillRect/>
          </a:stretch>
        </p:blipFill>
        <p:spPr>
          <a:xfrm>
            <a:off x="0" y="0"/>
            <a:ext cx="9144000" cy="1221581"/>
          </a:xfrm>
          <a:prstGeom prst="rect">
            <a:avLst/>
          </a:prstGeom>
        </p:spPr>
      </p:pic>
      <p:pic>
        <p:nvPicPr>
          <p:cNvPr id="4" name="Picture 3"/>
          <p:cNvPicPr>
            <a:picLocks noChangeAspect="1"/>
          </p:cNvPicPr>
          <p:nvPr/>
        </p:nvPicPr>
        <p:blipFill>
          <a:blip r:embed="rId4"/>
          <a:stretch>
            <a:fillRect/>
          </a:stretch>
        </p:blipFill>
        <p:spPr>
          <a:xfrm>
            <a:off x="0" y="0"/>
            <a:ext cx="9144000" cy="1221581"/>
          </a:xfrm>
          <a:prstGeom prst="rect">
            <a:avLst/>
          </a:prstGeom>
        </p:spPr>
      </p:pic>
      <p:sp>
        <p:nvSpPr>
          <p:cNvPr id="5" name="TextBox 4"/>
          <p:cNvSpPr txBox="1"/>
          <p:nvPr/>
        </p:nvSpPr>
        <p:spPr>
          <a:xfrm>
            <a:off x="0" y="0"/>
            <a:ext cx="9144000" cy="1221581"/>
          </a:xfrm>
          <a:prstGeom prst="rect">
            <a:avLst/>
          </a:prstGeom>
        </p:spPr>
        <p:txBody>
          <a:bodyPr wrap="none" lIns="178594" tIns="0" rIns="178594" bIns="0" anchor="t"/>
          <a:lstStyle/>
          <a:p>
            <a:pPr algn="ctr"/>
            <a:r>
              <a:rPr lang="en-US" sz="8015" b="1">
                <a:solidFill>
                  <a:srgbClr val="FFFFFF"/>
                </a:solidFill>
                <a:effectLst>
                  <a:outerShdw dist="30000" dir="2700000">
                    <a:srgbClr val="000000">
                      <a:alpha val="70000"/>
                    </a:srgbClr>
                  </a:outerShdw>
                </a:effectLst>
                <a:latin typeface="CooperHewitt-Medium"/>
              </a:rPr>
              <a:t>Based on trust</a:t>
            </a:r>
          </a:p>
        </p:txBody>
      </p:sp>
    </p:spTree>
    <p:extLst>
      <p:ext uri="{BB962C8B-B14F-4D97-AF65-F5344CB8AC3E}">
        <p14:creationId xmlns:p14="http://schemas.microsoft.com/office/powerpoint/2010/main" val="17390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661159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pic>
        <p:nvPicPr>
          <p:cNvPr id="3" name="Picture 2"/>
          <p:cNvPicPr>
            <a:picLocks noChangeAspect="1"/>
          </p:cNvPicPr>
          <p:nvPr/>
        </p:nvPicPr>
        <p:blipFill>
          <a:blip r:embed="rId4"/>
          <a:stretch>
            <a:fillRect/>
          </a:stretch>
        </p:blipFill>
        <p:spPr>
          <a:xfrm>
            <a:off x="0" y="0"/>
            <a:ext cx="9144000" cy="1221581"/>
          </a:xfrm>
          <a:prstGeom prst="rect">
            <a:avLst/>
          </a:prstGeom>
        </p:spPr>
      </p:pic>
      <p:pic>
        <p:nvPicPr>
          <p:cNvPr id="4" name="Picture 3"/>
          <p:cNvPicPr>
            <a:picLocks noChangeAspect="1"/>
          </p:cNvPicPr>
          <p:nvPr/>
        </p:nvPicPr>
        <p:blipFill>
          <a:blip r:embed="rId4"/>
          <a:stretch>
            <a:fillRect/>
          </a:stretch>
        </p:blipFill>
        <p:spPr>
          <a:xfrm>
            <a:off x="0" y="0"/>
            <a:ext cx="9144000" cy="1221581"/>
          </a:xfrm>
          <a:prstGeom prst="rect">
            <a:avLst/>
          </a:prstGeom>
        </p:spPr>
      </p:pic>
      <p:sp>
        <p:nvSpPr>
          <p:cNvPr id="5" name="TextBox 4"/>
          <p:cNvSpPr txBox="1"/>
          <p:nvPr/>
        </p:nvSpPr>
        <p:spPr>
          <a:xfrm>
            <a:off x="0" y="0"/>
            <a:ext cx="9144000" cy="1221581"/>
          </a:xfrm>
          <a:prstGeom prst="rect">
            <a:avLst/>
          </a:prstGeom>
        </p:spPr>
        <p:txBody>
          <a:bodyPr wrap="none" lIns="178594" tIns="0" rIns="178594" bIns="0" anchor="t"/>
          <a:lstStyle/>
          <a:p>
            <a:pPr algn="ctr"/>
            <a:r>
              <a:rPr lang="en-US" sz="8015" b="1">
                <a:solidFill>
                  <a:srgbClr val="FFFFFF"/>
                </a:solidFill>
                <a:effectLst>
                  <a:outerShdw dist="30000" dir="2700000">
                    <a:srgbClr val="000000">
                      <a:alpha val="70000"/>
                    </a:srgbClr>
                  </a:outerShdw>
                </a:effectLst>
                <a:latin typeface="CooperHewitt-Medium"/>
              </a:rPr>
              <a:t>Explain Impact</a:t>
            </a:r>
          </a:p>
        </p:txBody>
      </p:sp>
    </p:spTree>
    <p:extLst>
      <p:ext uri="{BB962C8B-B14F-4D97-AF65-F5344CB8AC3E}">
        <p14:creationId xmlns:p14="http://schemas.microsoft.com/office/powerpoint/2010/main" val="2635995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11066" y="112008"/>
            <a:ext cx="8911828" cy="970450"/>
          </a:xfrm>
        </p:spPr>
        <p:txBody>
          <a:bodyPr>
            <a:noAutofit/>
          </a:bodyPr>
          <a:lstStyle/>
          <a:p>
            <a:r>
              <a:rPr lang="en-US" sz="5062" dirty="0">
                <a:latin typeface="Arial" panose="020B0604020202020204" pitchFamily="34" charset="0"/>
                <a:cs typeface="Arial" panose="020B0604020202020204" pitchFamily="34" charset="0"/>
              </a:rPr>
              <a:t>Judgmental vs. Descriptive</a:t>
            </a:r>
          </a:p>
        </p:txBody>
      </p:sp>
      <p:sp>
        <p:nvSpPr>
          <p:cNvPr id="6" name="Text Placeholder 5"/>
          <p:cNvSpPr>
            <a:spLocks noGrp="1"/>
          </p:cNvSpPr>
          <p:nvPr>
            <p:ph type="body" idx="1"/>
          </p:nvPr>
        </p:nvSpPr>
        <p:spPr>
          <a:xfrm>
            <a:off x="754404" y="1186412"/>
            <a:ext cx="3657258" cy="544884"/>
          </a:xfrm>
        </p:spPr>
        <p:txBody>
          <a:bodyPr>
            <a:normAutofit fontScale="92500"/>
          </a:bodyPr>
          <a:lstStyle/>
          <a:p>
            <a:r>
              <a:rPr lang="en-US" sz="2531" dirty="0">
                <a:solidFill>
                  <a:srgbClr val="FF0000"/>
                </a:solidFill>
              </a:rPr>
              <a:t>Evaluative/Judgmental</a:t>
            </a:r>
          </a:p>
        </p:txBody>
      </p:sp>
      <p:sp>
        <p:nvSpPr>
          <p:cNvPr id="7" name="Content Placeholder 6"/>
          <p:cNvSpPr>
            <a:spLocks noGrp="1"/>
          </p:cNvSpPr>
          <p:nvPr>
            <p:ph sz="half" idx="2"/>
          </p:nvPr>
        </p:nvSpPr>
        <p:spPr>
          <a:xfrm>
            <a:off x="607219" y="1982391"/>
            <a:ext cx="3804443" cy="4661297"/>
          </a:xfrm>
        </p:spPr>
        <p:style>
          <a:lnRef idx="2">
            <a:schemeClr val="dk1"/>
          </a:lnRef>
          <a:fillRef idx="1">
            <a:schemeClr val="lt1"/>
          </a:fillRef>
          <a:effectRef idx="0">
            <a:schemeClr val="dk1"/>
          </a:effectRef>
          <a:fontRef idx="minor">
            <a:schemeClr val="dk1"/>
          </a:fontRef>
        </p:style>
        <p:txBody>
          <a:bodyPr>
            <a:normAutofit/>
          </a:bodyPr>
          <a:lstStyle/>
          <a:p>
            <a:pPr>
              <a:buFont typeface="Courier New" panose="02070309020205020404" pitchFamily="49" charset="0"/>
              <a:buChar char="o"/>
            </a:pPr>
            <a:r>
              <a:rPr lang="en-US" sz="2531" dirty="0"/>
              <a:t>The beginning was painful.  You seemed to ignore her. </a:t>
            </a:r>
          </a:p>
          <a:p>
            <a:pPr>
              <a:buFont typeface="Courier New" panose="02070309020205020404" pitchFamily="49" charset="0"/>
              <a:buChar char="o"/>
            </a:pPr>
            <a:r>
              <a:rPr lang="en-US" sz="2531" dirty="0"/>
              <a:t>The beginning was wonderful! Great job!</a:t>
            </a:r>
          </a:p>
        </p:txBody>
      </p:sp>
      <p:sp>
        <p:nvSpPr>
          <p:cNvPr id="8" name="Text Placeholder 7"/>
          <p:cNvSpPr>
            <a:spLocks noGrp="1"/>
          </p:cNvSpPr>
          <p:nvPr>
            <p:ph type="body" sz="quarter" idx="3"/>
          </p:nvPr>
        </p:nvSpPr>
        <p:spPr>
          <a:xfrm>
            <a:off x="4721225" y="1186414"/>
            <a:ext cx="3671498" cy="544883"/>
          </a:xfrm>
        </p:spPr>
        <p:txBody>
          <a:bodyPr/>
          <a:lstStyle/>
          <a:p>
            <a:r>
              <a:rPr lang="en-US" sz="2531" dirty="0">
                <a:solidFill>
                  <a:srgbClr val="00B050"/>
                </a:solidFill>
              </a:rPr>
              <a:t>Descriptive</a:t>
            </a:r>
          </a:p>
        </p:txBody>
      </p:sp>
      <p:sp>
        <p:nvSpPr>
          <p:cNvPr id="9" name="Content Placeholder 8"/>
          <p:cNvSpPr>
            <a:spLocks noGrp="1"/>
          </p:cNvSpPr>
          <p:nvPr>
            <p:ph sz="quarter" idx="4"/>
          </p:nvPr>
        </p:nvSpPr>
        <p:spPr>
          <a:xfrm>
            <a:off x="4796862" y="1982391"/>
            <a:ext cx="4029869" cy="4661297"/>
          </a:xfrm>
        </p:spPr>
        <p:style>
          <a:lnRef idx="2">
            <a:schemeClr val="dk1"/>
          </a:lnRef>
          <a:fillRef idx="1">
            <a:schemeClr val="lt1"/>
          </a:fillRef>
          <a:effectRef idx="0">
            <a:schemeClr val="dk1"/>
          </a:effectRef>
          <a:fontRef idx="minor">
            <a:schemeClr val="dk1"/>
          </a:fontRef>
        </p:style>
        <p:txBody>
          <a:bodyPr/>
          <a:lstStyle/>
          <a:p>
            <a:pPr lvl="0">
              <a:buFont typeface="Courier New" panose="02070309020205020404" pitchFamily="49" charset="0"/>
              <a:buChar char="o"/>
            </a:pPr>
            <a:r>
              <a:rPr lang="en-US" sz="2531" dirty="0"/>
              <a:t>At the beginning you were looking at notes, which prevented eye contact.</a:t>
            </a:r>
          </a:p>
          <a:p>
            <a:pPr lvl="0">
              <a:buFont typeface="Courier New" panose="02070309020205020404" pitchFamily="49" charset="0"/>
              <a:buChar char="o"/>
            </a:pPr>
            <a:r>
              <a:rPr lang="en-US" sz="2531" dirty="0"/>
              <a:t>At the beginning you gave her your full attention and never lost eye contact. Your facial expression registered your interest in what she was saying. </a:t>
            </a:r>
          </a:p>
          <a:p>
            <a:endParaRPr lang="en-US" dirty="0"/>
          </a:p>
        </p:txBody>
      </p:sp>
    </p:spTree>
    <p:extLst>
      <p:ext uri="{BB962C8B-B14F-4D97-AF65-F5344CB8AC3E}">
        <p14:creationId xmlns:p14="http://schemas.microsoft.com/office/powerpoint/2010/main" val="4121742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91897" y="207658"/>
            <a:ext cx="8458654" cy="970450"/>
          </a:xfrm>
        </p:spPr>
        <p:txBody>
          <a:bodyPr>
            <a:noAutofit/>
          </a:bodyPr>
          <a:lstStyle/>
          <a:p>
            <a:r>
              <a:rPr lang="en-US" sz="5062" dirty="0">
                <a:latin typeface="Arial" panose="020B0604020202020204" pitchFamily="34" charset="0"/>
                <a:cs typeface="Arial" panose="020B0604020202020204" pitchFamily="34" charset="0"/>
              </a:rPr>
              <a:t>Deduction vs. Observation </a:t>
            </a:r>
          </a:p>
        </p:txBody>
      </p:sp>
      <p:sp>
        <p:nvSpPr>
          <p:cNvPr id="6" name="Text Placeholder 5"/>
          <p:cNvSpPr>
            <a:spLocks noGrp="1"/>
          </p:cNvSpPr>
          <p:nvPr>
            <p:ph type="body" idx="1"/>
          </p:nvPr>
        </p:nvSpPr>
        <p:spPr>
          <a:xfrm>
            <a:off x="777134" y="1178108"/>
            <a:ext cx="3657258" cy="544884"/>
          </a:xfrm>
        </p:spPr>
        <p:txBody>
          <a:bodyPr>
            <a:normAutofit lnSpcReduction="10000"/>
          </a:bodyPr>
          <a:lstStyle/>
          <a:p>
            <a:r>
              <a:rPr lang="en-US" sz="3094" dirty="0">
                <a:solidFill>
                  <a:srgbClr val="FF0000"/>
                </a:solidFill>
              </a:rPr>
              <a:t>Deduction</a:t>
            </a:r>
          </a:p>
        </p:txBody>
      </p:sp>
      <p:sp>
        <p:nvSpPr>
          <p:cNvPr id="7" name="Content Placeholder 6"/>
          <p:cNvSpPr>
            <a:spLocks noGrp="1"/>
          </p:cNvSpPr>
          <p:nvPr>
            <p:ph sz="half" idx="2"/>
          </p:nvPr>
        </p:nvSpPr>
        <p:spPr>
          <a:xfrm>
            <a:off x="660797" y="1875234"/>
            <a:ext cx="3750865" cy="4714875"/>
          </a:xfrm>
        </p:spPr>
        <p:style>
          <a:lnRef idx="2">
            <a:schemeClr val="dk1"/>
          </a:lnRef>
          <a:fillRef idx="1">
            <a:schemeClr val="lt1"/>
          </a:fillRef>
          <a:effectRef idx="0">
            <a:schemeClr val="dk1"/>
          </a:effectRef>
          <a:fontRef idx="minor">
            <a:schemeClr val="dk1"/>
          </a:fontRef>
        </p:style>
        <p:txBody>
          <a:bodyPr>
            <a:normAutofit/>
          </a:bodyPr>
          <a:lstStyle/>
          <a:p>
            <a:pPr marL="36898" indent="0">
              <a:buNone/>
            </a:pPr>
            <a:r>
              <a:rPr lang="en-US" sz="3797" dirty="0"/>
              <a:t>You don’t seem comfortable with older patients. </a:t>
            </a:r>
          </a:p>
        </p:txBody>
      </p:sp>
      <p:sp>
        <p:nvSpPr>
          <p:cNvPr id="8" name="Text Placeholder 7"/>
          <p:cNvSpPr>
            <a:spLocks noGrp="1"/>
          </p:cNvSpPr>
          <p:nvPr>
            <p:ph type="body" sz="quarter" idx="3"/>
          </p:nvPr>
        </p:nvSpPr>
        <p:spPr>
          <a:xfrm>
            <a:off x="4743955" y="1178110"/>
            <a:ext cx="3671498" cy="544883"/>
          </a:xfrm>
        </p:spPr>
        <p:txBody>
          <a:bodyPr>
            <a:normAutofit lnSpcReduction="10000"/>
          </a:bodyPr>
          <a:lstStyle/>
          <a:p>
            <a:r>
              <a:rPr lang="en-US" sz="3094" dirty="0">
                <a:solidFill>
                  <a:srgbClr val="00B050"/>
                </a:solidFill>
              </a:rPr>
              <a:t>Observation</a:t>
            </a:r>
          </a:p>
        </p:txBody>
      </p:sp>
      <p:sp>
        <p:nvSpPr>
          <p:cNvPr id="9" name="Content Placeholder 8"/>
          <p:cNvSpPr>
            <a:spLocks noGrp="1"/>
          </p:cNvSpPr>
          <p:nvPr>
            <p:ph sz="quarter" idx="4"/>
          </p:nvPr>
        </p:nvSpPr>
        <p:spPr>
          <a:xfrm>
            <a:off x="4721224" y="1875234"/>
            <a:ext cx="4076758" cy="4714875"/>
          </a:xfrm>
        </p:spPr>
        <p:style>
          <a:lnRef idx="2">
            <a:schemeClr val="dk1"/>
          </a:lnRef>
          <a:fillRef idx="1">
            <a:schemeClr val="lt1"/>
          </a:fillRef>
          <a:effectRef idx="0">
            <a:schemeClr val="dk1"/>
          </a:effectRef>
          <a:fontRef idx="minor">
            <a:schemeClr val="dk1"/>
          </a:fontRef>
        </p:style>
        <p:txBody>
          <a:bodyPr>
            <a:normAutofit/>
          </a:bodyPr>
          <a:lstStyle/>
          <a:p>
            <a:pPr marL="36898" indent="0">
              <a:buNone/>
            </a:pPr>
            <a:r>
              <a:rPr lang="en-US" sz="3797" dirty="0"/>
              <a:t>I </a:t>
            </a:r>
            <a:r>
              <a:rPr lang="en-US" sz="3797" b="1" i="1" dirty="0"/>
              <a:t>noticed </a:t>
            </a:r>
            <a:r>
              <a:rPr lang="en-US" sz="3797" dirty="0"/>
              <a:t>when you interviewed that older patient, you failed to make eye contact or use his name.</a:t>
            </a:r>
          </a:p>
          <a:p>
            <a:endParaRPr lang="en-US" dirty="0"/>
          </a:p>
        </p:txBody>
      </p:sp>
    </p:spTree>
    <p:extLst>
      <p:ext uri="{BB962C8B-B14F-4D97-AF65-F5344CB8AC3E}">
        <p14:creationId xmlns:p14="http://schemas.microsoft.com/office/powerpoint/2010/main" val="2158226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79840" cy="6858000"/>
          </a:xfrm>
          <a:prstGeom prst="rect">
            <a:avLst/>
          </a:prstGeom>
        </p:spPr>
      </p:pic>
    </p:spTree>
    <p:extLst>
      <p:ext uri="{BB962C8B-B14F-4D97-AF65-F5344CB8AC3E}">
        <p14:creationId xmlns:p14="http://schemas.microsoft.com/office/powerpoint/2010/main" val="3165108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
            <a:ext cx="9144000" cy="792956"/>
          </a:xfrm>
          <a:prstGeom prst="rect">
            <a:avLst/>
          </a:prstGeom>
        </p:spPr>
      </p:pic>
      <p:pic>
        <p:nvPicPr>
          <p:cNvPr id="3" name="Picture 2"/>
          <p:cNvPicPr>
            <a:picLocks noChangeAspect="1"/>
          </p:cNvPicPr>
          <p:nvPr/>
        </p:nvPicPr>
        <p:blipFill>
          <a:blip r:embed="rId3"/>
          <a:stretch>
            <a:fillRect/>
          </a:stretch>
        </p:blipFill>
        <p:spPr>
          <a:xfrm>
            <a:off x="0" y="1"/>
            <a:ext cx="9144000" cy="792956"/>
          </a:xfrm>
          <a:prstGeom prst="rect">
            <a:avLst/>
          </a:prstGeom>
        </p:spPr>
      </p:pic>
      <p:sp>
        <p:nvSpPr>
          <p:cNvPr id="4" name="TextBox 3"/>
          <p:cNvSpPr txBox="1"/>
          <p:nvPr/>
        </p:nvSpPr>
        <p:spPr>
          <a:xfrm>
            <a:off x="0" y="1"/>
            <a:ext cx="9144000" cy="792956"/>
          </a:xfrm>
          <a:prstGeom prst="rect">
            <a:avLst/>
          </a:prstGeom>
        </p:spPr>
        <p:txBody>
          <a:bodyPr wrap="none" lIns="178595" tIns="0" rIns="178595" bIns="0" anchor="t"/>
          <a:lstStyle/>
          <a:p>
            <a:pPr algn="ctr"/>
            <a:r>
              <a:rPr lang="en-US" sz="5203" b="1">
                <a:solidFill>
                  <a:srgbClr val="FFFFFF"/>
                </a:solidFill>
                <a:effectLst>
                  <a:outerShdw dist="30000" dir="2700000">
                    <a:srgbClr val="000000">
                      <a:alpha val="70000"/>
                    </a:srgbClr>
                  </a:outerShdw>
                </a:effectLst>
                <a:latin typeface="CooperHewitt-Medium"/>
              </a:rPr>
              <a:t>Why is feedback important?</a:t>
            </a:r>
          </a:p>
        </p:txBody>
      </p:sp>
      <p:sp>
        <p:nvSpPr>
          <p:cNvPr id="5" name="TextBox 4"/>
          <p:cNvSpPr txBox="1"/>
          <p:nvPr/>
        </p:nvSpPr>
        <p:spPr>
          <a:xfrm>
            <a:off x="0" y="6768705"/>
            <a:ext cx="9144000" cy="85725"/>
          </a:xfrm>
          <a:prstGeom prst="rect">
            <a:avLst/>
          </a:prstGeom>
        </p:spPr>
        <p:txBody>
          <a:bodyPr wrap="none" lIns="178595" tIns="0" rIns="178595" bIns="0" anchor="t"/>
          <a:lstStyle/>
          <a:p>
            <a:pPr algn="l"/>
            <a:r>
              <a:rPr lang="en-US" sz="563" b="1">
                <a:solidFill>
                  <a:srgbClr val="FFFFFF"/>
                </a:solidFill>
                <a:latin typeface="Calibri"/>
              </a:rPr>
              <a:t>cc: quinn.anya - https://www.flickr.com/photos/53326337@N00</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 y="792956"/>
            <a:ext cx="9125765" cy="6061472"/>
          </a:xfrm>
          <a:prstGeom prst="rect">
            <a:avLst/>
          </a:prstGeom>
        </p:spPr>
      </p:pic>
    </p:spTree>
    <p:extLst>
      <p:ext uri="{BB962C8B-B14F-4D97-AF65-F5344CB8AC3E}">
        <p14:creationId xmlns:p14="http://schemas.microsoft.com/office/powerpoint/2010/main" val="438051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2" y="244632"/>
            <a:ext cx="8547951" cy="2879571"/>
          </a:xfrm>
          <a:solidFill>
            <a:srgbClr val="FF0000"/>
          </a:solidFill>
          <a:ln>
            <a:noFill/>
          </a:ln>
        </p:spPr>
        <p:style>
          <a:lnRef idx="0">
            <a:scrgbClr r="0" g="0" b="0"/>
          </a:lnRef>
          <a:fillRef idx="0">
            <a:scrgbClr r="0" g="0" b="0"/>
          </a:fillRef>
          <a:effectRef idx="0">
            <a:scrgbClr r="0" g="0" b="0"/>
          </a:effectRef>
          <a:fontRef idx="minor">
            <a:schemeClr val="lt1"/>
          </a:fontRef>
        </p:style>
        <p:txBody>
          <a:bodyPr>
            <a:noAutofit/>
          </a:bodyPr>
          <a:lstStyle/>
          <a:p>
            <a:pPr algn="l"/>
            <a:r>
              <a:rPr lang="en-US" sz="16700" dirty="0">
                <a:solidFill>
                  <a:schemeClr val="tx1"/>
                </a:solidFill>
                <a:latin typeface="Harlow Solid Italic" panose="04030604020F02020D02" pitchFamily="82" charset="0"/>
              </a:rPr>
              <a:t>It works!</a:t>
            </a:r>
          </a:p>
        </p:txBody>
      </p:sp>
      <p:sp>
        <p:nvSpPr>
          <p:cNvPr id="3" name="Content Placeholder 2"/>
          <p:cNvSpPr>
            <a:spLocks noGrp="1"/>
          </p:cNvSpPr>
          <p:nvPr>
            <p:ph idx="1"/>
          </p:nvPr>
        </p:nvSpPr>
        <p:spPr>
          <a:xfrm>
            <a:off x="660797" y="3505201"/>
            <a:ext cx="8172904" cy="2482364"/>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3200" dirty="0">
                <a:solidFill>
                  <a:schemeClr val="tx1"/>
                </a:solidFill>
              </a:rPr>
              <a:t>Improves learning outcomes</a:t>
            </a:r>
          </a:p>
          <a:p>
            <a:r>
              <a:rPr lang="en-US" sz="3200" dirty="0">
                <a:solidFill>
                  <a:schemeClr val="tx1"/>
                </a:solidFill>
              </a:rPr>
              <a:t>Deepens learning</a:t>
            </a:r>
          </a:p>
          <a:p>
            <a:r>
              <a:rPr lang="en-US" sz="3200" dirty="0">
                <a:solidFill>
                  <a:schemeClr val="tx1"/>
                </a:solidFill>
              </a:rPr>
              <a:t>Encourages pursuit of understanding and application </a:t>
            </a:r>
          </a:p>
        </p:txBody>
      </p:sp>
    </p:spTree>
    <p:extLst>
      <p:ext uri="{BB962C8B-B14F-4D97-AF65-F5344CB8AC3E}">
        <p14:creationId xmlns:p14="http://schemas.microsoft.com/office/powerpoint/2010/main" val="111841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pic>
        <p:nvPicPr>
          <p:cNvPr id="3" name="Picture 2"/>
          <p:cNvPicPr>
            <a:picLocks noChangeAspect="1"/>
          </p:cNvPicPr>
          <p:nvPr/>
        </p:nvPicPr>
        <p:blipFill>
          <a:blip r:embed="rId4"/>
          <a:stretch>
            <a:fillRect/>
          </a:stretch>
        </p:blipFill>
        <p:spPr>
          <a:xfrm>
            <a:off x="0" y="5746432"/>
            <a:ext cx="9144000" cy="1111568"/>
          </a:xfrm>
          <a:prstGeom prst="rect">
            <a:avLst/>
          </a:prstGeom>
        </p:spPr>
      </p:pic>
      <p:pic>
        <p:nvPicPr>
          <p:cNvPr id="4" name="Picture 3"/>
          <p:cNvPicPr>
            <a:picLocks noChangeAspect="1"/>
          </p:cNvPicPr>
          <p:nvPr/>
        </p:nvPicPr>
        <p:blipFill>
          <a:blip r:embed="rId4"/>
          <a:stretch>
            <a:fillRect/>
          </a:stretch>
        </p:blipFill>
        <p:spPr>
          <a:xfrm>
            <a:off x="0" y="5746432"/>
            <a:ext cx="9144000" cy="1111568"/>
          </a:xfrm>
          <a:prstGeom prst="rect">
            <a:avLst/>
          </a:prstGeom>
        </p:spPr>
      </p:pic>
      <p:sp>
        <p:nvSpPr>
          <p:cNvPr id="5" name="TextBox 4"/>
          <p:cNvSpPr txBox="1"/>
          <p:nvPr/>
        </p:nvSpPr>
        <p:spPr>
          <a:xfrm>
            <a:off x="0" y="5777154"/>
            <a:ext cx="9144000" cy="1050131"/>
          </a:xfrm>
          <a:prstGeom prst="rect">
            <a:avLst/>
          </a:prstGeom>
        </p:spPr>
        <p:txBody>
          <a:bodyPr wrap="none" lIns="178595" tIns="0" rIns="178595" bIns="0" anchor="t"/>
          <a:lstStyle/>
          <a:p>
            <a:pPr algn="ctr"/>
            <a:r>
              <a:rPr lang="en-US" sz="6890" b="1" dirty="0">
                <a:solidFill>
                  <a:srgbClr val="FFFFFF"/>
                </a:solidFill>
                <a:effectLst>
                  <a:outerShdw dist="30000" dir="2700000">
                    <a:srgbClr val="000000">
                      <a:alpha val="70000"/>
                    </a:srgbClr>
                  </a:outerShdw>
                </a:effectLst>
                <a:latin typeface="CooperHewitt-Medium"/>
              </a:rPr>
              <a:t>Feedback Models</a:t>
            </a:r>
          </a:p>
        </p:txBody>
      </p:sp>
    </p:spTree>
    <p:extLst>
      <p:ext uri="{BB962C8B-B14F-4D97-AF65-F5344CB8AC3E}">
        <p14:creationId xmlns:p14="http://schemas.microsoft.com/office/powerpoint/2010/main" val="3212185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pic>
        <p:nvPicPr>
          <p:cNvPr id="3" name="Picture 2"/>
          <p:cNvPicPr>
            <a:picLocks noChangeAspect="1"/>
          </p:cNvPicPr>
          <p:nvPr/>
        </p:nvPicPr>
        <p:blipFill>
          <a:blip r:embed="rId4"/>
          <a:stretch>
            <a:fillRect/>
          </a:stretch>
        </p:blipFill>
        <p:spPr>
          <a:xfrm>
            <a:off x="0" y="3"/>
            <a:ext cx="9144000" cy="1221581"/>
          </a:xfrm>
          <a:prstGeom prst="rect">
            <a:avLst/>
          </a:prstGeom>
        </p:spPr>
      </p:pic>
      <p:pic>
        <p:nvPicPr>
          <p:cNvPr id="4" name="Picture 3"/>
          <p:cNvPicPr>
            <a:picLocks noChangeAspect="1"/>
          </p:cNvPicPr>
          <p:nvPr/>
        </p:nvPicPr>
        <p:blipFill>
          <a:blip r:embed="rId4"/>
          <a:stretch>
            <a:fillRect/>
          </a:stretch>
        </p:blipFill>
        <p:spPr>
          <a:xfrm>
            <a:off x="0" y="3"/>
            <a:ext cx="9144000" cy="1221581"/>
          </a:xfrm>
          <a:prstGeom prst="rect">
            <a:avLst/>
          </a:prstGeom>
        </p:spPr>
      </p:pic>
      <p:sp>
        <p:nvSpPr>
          <p:cNvPr id="5" name="TextBox 4"/>
          <p:cNvSpPr txBox="1"/>
          <p:nvPr/>
        </p:nvSpPr>
        <p:spPr>
          <a:xfrm>
            <a:off x="0" y="3"/>
            <a:ext cx="9144000" cy="1221581"/>
          </a:xfrm>
          <a:prstGeom prst="rect">
            <a:avLst/>
          </a:prstGeom>
        </p:spPr>
        <p:txBody>
          <a:bodyPr wrap="none" lIns="178595" tIns="0" rIns="178595" bIns="0" anchor="t"/>
          <a:lstStyle/>
          <a:p>
            <a:pPr algn="ctr"/>
            <a:r>
              <a:rPr lang="en-US" sz="8014" b="1">
                <a:solidFill>
                  <a:srgbClr val="FFFFFF"/>
                </a:solidFill>
                <a:effectLst>
                  <a:outerShdw dist="30000" dir="2700000">
                    <a:srgbClr val="000000">
                      <a:alpha val="70000"/>
                    </a:srgbClr>
                  </a:outerShdw>
                </a:effectLst>
                <a:latin typeface="CooperHewitt-Medium"/>
              </a:rPr>
              <a:t>Sandwich</a:t>
            </a:r>
          </a:p>
        </p:txBody>
      </p:sp>
    </p:spTree>
    <p:extLst>
      <p:ext uri="{BB962C8B-B14F-4D97-AF65-F5344CB8AC3E}">
        <p14:creationId xmlns:p14="http://schemas.microsoft.com/office/powerpoint/2010/main" val="1970133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pic>
        <p:nvPicPr>
          <p:cNvPr id="3" name="Picture 2"/>
          <p:cNvPicPr>
            <a:picLocks noChangeAspect="1"/>
          </p:cNvPicPr>
          <p:nvPr/>
        </p:nvPicPr>
        <p:blipFill>
          <a:blip r:embed="rId4"/>
          <a:stretch>
            <a:fillRect/>
          </a:stretch>
        </p:blipFill>
        <p:spPr>
          <a:xfrm>
            <a:off x="0" y="3"/>
            <a:ext cx="9144000" cy="1007269"/>
          </a:xfrm>
          <a:prstGeom prst="rect">
            <a:avLst/>
          </a:prstGeom>
        </p:spPr>
      </p:pic>
      <p:pic>
        <p:nvPicPr>
          <p:cNvPr id="4" name="Picture 3"/>
          <p:cNvPicPr>
            <a:picLocks noChangeAspect="1"/>
          </p:cNvPicPr>
          <p:nvPr/>
        </p:nvPicPr>
        <p:blipFill>
          <a:blip r:embed="rId4"/>
          <a:stretch>
            <a:fillRect/>
          </a:stretch>
        </p:blipFill>
        <p:spPr>
          <a:xfrm>
            <a:off x="0" y="3"/>
            <a:ext cx="9144000" cy="1007269"/>
          </a:xfrm>
          <a:prstGeom prst="rect">
            <a:avLst/>
          </a:prstGeom>
        </p:spPr>
      </p:pic>
      <p:sp>
        <p:nvSpPr>
          <p:cNvPr id="5" name="TextBox 4"/>
          <p:cNvSpPr txBox="1"/>
          <p:nvPr/>
        </p:nvSpPr>
        <p:spPr>
          <a:xfrm>
            <a:off x="0" y="3"/>
            <a:ext cx="9144000" cy="1007269"/>
          </a:xfrm>
          <a:prstGeom prst="rect">
            <a:avLst/>
          </a:prstGeom>
        </p:spPr>
        <p:txBody>
          <a:bodyPr wrap="none" lIns="178595" tIns="0" rIns="178595" bIns="0" anchor="t"/>
          <a:lstStyle/>
          <a:p>
            <a:pPr algn="ctr"/>
            <a:r>
              <a:rPr lang="en-US" sz="6609" b="1">
                <a:solidFill>
                  <a:srgbClr val="FFFFFF"/>
                </a:solidFill>
                <a:effectLst>
                  <a:outerShdw dist="30000" dir="2700000">
                    <a:srgbClr val="000000">
                      <a:alpha val="70000"/>
                    </a:srgbClr>
                  </a:outerShdw>
                </a:effectLst>
                <a:latin typeface="CooperHewitt-Medium"/>
              </a:rPr>
              <a:t>One-minute Preceptor</a:t>
            </a:r>
          </a:p>
        </p:txBody>
      </p:sp>
    </p:spTree>
    <p:extLst>
      <p:ext uri="{BB962C8B-B14F-4D97-AF65-F5344CB8AC3E}">
        <p14:creationId xmlns:p14="http://schemas.microsoft.com/office/powerpoint/2010/main" val="216523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effectLst>
                  <a:outerShdw blurRad="38100" dist="38100" dir="2700000" algn="tl">
                    <a:srgbClr val="000000">
                      <a:alpha val="43137"/>
                    </a:srgbClr>
                  </a:outerShdw>
                </a:effectLst>
              </a:rPr>
              <a:t>Why?</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2057400"/>
            <a:ext cx="8367712" cy="3962400"/>
          </a:xfrm>
        </p:spPr>
        <p:style>
          <a:lnRef idx="2">
            <a:schemeClr val="dk1">
              <a:shade val="50000"/>
            </a:schemeClr>
          </a:lnRef>
          <a:fillRef idx="1">
            <a:schemeClr val="dk1"/>
          </a:fillRef>
          <a:effectRef idx="0">
            <a:schemeClr val="dk1"/>
          </a:effectRef>
          <a:fontRef idx="minor">
            <a:schemeClr val="lt1"/>
          </a:fontRef>
        </p:style>
        <p:txBody>
          <a:bodyPr>
            <a:normAutofit/>
          </a:bodyPr>
          <a:lstStyle/>
          <a:p>
            <a:pPr>
              <a:spcAft>
                <a:spcPts val="600"/>
              </a:spcAft>
              <a:buClr>
                <a:schemeClr val="tx1"/>
              </a:buClr>
              <a:buSzPct val="120000"/>
            </a:pPr>
            <a:r>
              <a:rPr lang="en-US" sz="3200" dirty="0"/>
              <a:t>Teaches clinical </a:t>
            </a:r>
            <a:r>
              <a:rPr lang="en-US" sz="3200" dirty="0" smtClean="0"/>
              <a:t>reasoning/problem </a:t>
            </a:r>
            <a:r>
              <a:rPr lang="en-US" sz="3200" dirty="0"/>
              <a:t>solving </a:t>
            </a:r>
          </a:p>
          <a:p>
            <a:pPr>
              <a:spcAft>
                <a:spcPts val="600"/>
              </a:spcAft>
              <a:buClr>
                <a:schemeClr val="tx1"/>
              </a:buClr>
              <a:buSzPct val="120000"/>
            </a:pPr>
            <a:r>
              <a:rPr lang="en-US" sz="3200" dirty="0"/>
              <a:t>Shows gaps in reasoning and knowledge</a:t>
            </a:r>
          </a:p>
          <a:p>
            <a:pPr>
              <a:spcAft>
                <a:spcPts val="600"/>
              </a:spcAft>
              <a:buClr>
                <a:schemeClr val="tx1"/>
              </a:buClr>
              <a:buSzPct val="120000"/>
            </a:pPr>
            <a:r>
              <a:rPr lang="en-US" sz="3200" dirty="0"/>
              <a:t>Identifies teachable moments</a:t>
            </a:r>
          </a:p>
          <a:p>
            <a:pPr>
              <a:spcAft>
                <a:spcPts val="600"/>
              </a:spcAft>
              <a:buClr>
                <a:schemeClr val="tx1"/>
              </a:buClr>
              <a:buSzPct val="120000"/>
            </a:pPr>
            <a:r>
              <a:rPr lang="en-US" sz="3200" dirty="0"/>
              <a:t>Creates a clear, consistent method </a:t>
            </a:r>
          </a:p>
          <a:p>
            <a:pPr lvl="1"/>
            <a:endParaRPr lang="en-US" dirty="0"/>
          </a:p>
        </p:txBody>
      </p:sp>
    </p:spTree>
    <p:extLst>
      <p:ext uri="{BB962C8B-B14F-4D97-AF65-F5344CB8AC3E}">
        <p14:creationId xmlns:p14="http://schemas.microsoft.com/office/powerpoint/2010/main" val="3486581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RTemplate_blue">
  <a:themeElements>
    <a:clrScheme name="UCRTemplate_blu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UCRTemplate_blue">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UCRTemplate_blu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_blu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_blu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_blu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_blu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_blu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_blu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_blu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_blu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_blu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25836</TotalTime>
  <Words>2213</Words>
  <Application>Microsoft Office PowerPoint</Application>
  <PresentationFormat>On-screen Show (4:3)</PresentationFormat>
  <Paragraphs>309</Paragraphs>
  <Slides>35</Slides>
  <Notes>34</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35</vt:i4>
      </vt:variant>
    </vt:vector>
  </HeadingPairs>
  <TitlesOfParts>
    <vt:vector size="50" baseType="lpstr">
      <vt:lpstr>Arial</vt:lpstr>
      <vt:lpstr>Bradley Hand ITC</vt:lpstr>
      <vt:lpstr>Calibri</vt:lpstr>
      <vt:lpstr>CooperHewitt-Medium</vt:lpstr>
      <vt:lpstr>Courier New</vt:lpstr>
      <vt:lpstr>Geneva</vt:lpstr>
      <vt:lpstr>Harlow Solid Italic</vt:lpstr>
      <vt:lpstr>Papyrus</vt:lpstr>
      <vt:lpstr>Raleway-Bold</vt:lpstr>
      <vt:lpstr>Rockwell Extra Bold</vt:lpstr>
      <vt:lpstr>Symbol</vt:lpstr>
      <vt:lpstr>Times New Roman</vt:lpstr>
      <vt:lpstr>Wingdings</vt:lpstr>
      <vt:lpstr>Office Theme</vt:lpstr>
      <vt:lpstr>UCRTemplate_blue</vt:lpstr>
      <vt:lpstr>Giving Feedback</vt:lpstr>
      <vt:lpstr>Learning Objectives</vt:lpstr>
      <vt:lpstr>Learners in Difficulty</vt:lpstr>
      <vt:lpstr>PowerPoint Presentation</vt:lpstr>
      <vt:lpstr>It works!</vt:lpstr>
      <vt:lpstr>PowerPoint Presentation</vt:lpstr>
      <vt:lpstr>PowerPoint Presentation</vt:lpstr>
      <vt:lpstr>PowerPoint Presentation</vt:lpstr>
      <vt:lpstr>Why?</vt:lpstr>
      <vt:lpstr>PowerPoint Presentation</vt:lpstr>
      <vt:lpstr>Ask in a Non-threatening Way</vt:lpstr>
      <vt:lpstr>PowerPoint Presentation</vt:lpstr>
      <vt:lpstr>Ask probing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Help</vt:lpstr>
      <vt:lpstr>PowerPoint Presentation</vt:lpstr>
      <vt:lpstr>Tips</vt:lpstr>
      <vt:lpstr>PowerPoint Presentation</vt:lpstr>
      <vt:lpstr>PowerPoint Presentation</vt:lpstr>
      <vt:lpstr>PowerPoint Presentation</vt:lpstr>
      <vt:lpstr>PowerPoint Presentation</vt:lpstr>
      <vt:lpstr>PowerPoint Presentation</vt:lpstr>
      <vt:lpstr>Judgmental vs. Descriptive</vt:lpstr>
      <vt:lpstr>Deduction vs. Observation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Shouq Sadah</dc:creator>
  <cp:lastModifiedBy>Rosemary Tyrrell</cp:lastModifiedBy>
  <cp:revision>168</cp:revision>
  <cp:lastPrinted>2015-01-20T18:00:45Z</cp:lastPrinted>
  <dcterms:created xsi:type="dcterms:W3CDTF">2012-09-24T16:25:51Z</dcterms:created>
  <dcterms:modified xsi:type="dcterms:W3CDTF">2018-03-28T22:55:31Z</dcterms:modified>
</cp:coreProperties>
</file>