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325" r:id="rId3"/>
    <p:sldId id="281" r:id="rId4"/>
    <p:sldId id="424" r:id="rId5"/>
    <p:sldId id="425" r:id="rId6"/>
    <p:sldId id="423" r:id="rId7"/>
    <p:sldId id="427" r:id="rId8"/>
    <p:sldId id="428" r:id="rId9"/>
    <p:sldId id="344" r:id="rId10"/>
    <p:sldId id="34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mary Tyrrell" initials="RT" lastIdx="4" clrIdx="0">
    <p:extLst>
      <p:ext uri="{19B8F6BF-5375-455C-9EA6-DF929625EA0E}">
        <p15:presenceInfo xmlns:p15="http://schemas.microsoft.com/office/powerpoint/2012/main" userId="S-1-5-21-2806322664-4107308960-2887850318-22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CA2"/>
    <a:srgbClr val="6699FF"/>
    <a:srgbClr val="336699"/>
    <a:srgbClr val="0066CC"/>
    <a:srgbClr val="2D6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61860" autoAdjust="0"/>
  </p:normalViewPr>
  <p:slideViewPr>
    <p:cSldViewPr>
      <p:cViewPr>
        <p:scale>
          <a:sx n="57" d="100"/>
          <a:sy n="57" d="100"/>
        </p:scale>
        <p:origin x="120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A0C340-FF65-445C-9F8F-1D219E7A52AD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ECA8AC-D28C-466A-95FA-9B221CB6D1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4C9186-84EB-4D8F-9444-2E584001677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7C4339-311F-408E-A06C-20D1829D9A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7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4339-311F-408E-A06C-20D1829D9A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0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4339-311F-408E-A06C-20D1829D9A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2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Clarify mutual goals for this orientation session: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 are the learner’s expectations today?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Discuss mutual goals and expectations for the rotation.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Start with the </a:t>
            </a:r>
            <a:r>
              <a:rPr lang="en-US" dirty="0" smtClean="0"/>
              <a:t>learner and explore the learner’s concerns and interests in detail.</a:t>
            </a:r>
          </a:p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 does </a:t>
            </a:r>
            <a:r>
              <a:rPr lang="en-US" dirty="0" smtClean="0"/>
              <a:t>she or he </a:t>
            </a:r>
            <a:r>
              <a:rPr lang="en-US" dirty="0" smtClean="0"/>
              <a:t>want from this rotation?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 are </a:t>
            </a:r>
            <a:r>
              <a:rPr lang="en-US" dirty="0" smtClean="0"/>
              <a:t>his</a:t>
            </a:r>
            <a:r>
              <a:rPr lang="en-US" baseline="0" dirty="0" smtClean="0"/>
              <a:t> or </a:t>
            </a:r>
            <a:r>
              <a:rPr lang="en-US" dirty="0" smtClean="0"/>
              <a:t>her </a:t>
            </a:r>
            <a:r>
              <a:rPr lang="en-US" dirty="0" smtClean="0"/>
              <a:t>goals for the rotation?</a:t>
            </a:r>
          </a:p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4339-311F-408E-A06C-20D1829D9A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6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None/>
            </a:pPr>
            <a:r>
              <a:rPr lang="en-US" altLang="en-US" b="0" dirty="0" smtClean="0">
                <a:effectLst/>
                <a:latin typeface="Arial" panose="020B0604020202020204" pitchFamily="34" charset="0"/>
              </a:rPr>
              <a:t>Explain learner’s role in patient care and other teamwork: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b="0" dirty="0" smtClean="0"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ffectLst/>
                <a:latin typeface="Arial" panose="020B0604020202020204" pitchFamily="34" charset="0"/>
              </a:rPr>
              <a:t>Format for supervision and teaching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="0" dirty="0" smtClean="0"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ffectLst/>
                <a:latin typeface="Arial" panose="020B0604020202020204" pitchFamily="34" charset="0"/>
              </a:rPr>
              <a:t>Expectations regarding charting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="0" dirty="0" smtClean="0"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ffectLst/>
                <a:latin typeface="Arial" panose="020B0604020202020204" pitchFamily="34" charset="0"/>
              </a:rPr>
              <a:t>Explain learner’s role in patient care and other teamwork: 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b="0" dirty="0" smtClean="0">
              <a:effectLst/>
              <a:latin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None/>
            </a:pPr>
            <a:r>
              <a:rPr lang="en-US" altLang="en-US" b="0" dirty="0" smtClean="0">
                <a:effectLst/>
                <a:latin typeface="Arial" panose="020B0604020202020204" pitchFamily="34" charset="0"/>
              </a:rPr>
              <a:t>Where and when learner will receive feedback</a:t>
            </a:r>
          </a:p>
          <a:p>
            <a:pPr>
              <a:buFont typeface="Symbol" panose="05050102010706020507" pitchFamily="18" charset="2"/>
              <a:buNone/>
            </a:pPr>
            <a:endParaRPr lang="en-US" altLang="en-US" b="0" dirty="0" smtClean="0"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ffectLst/>
                <a:latin typeface="Arial" panose="020B0604020202020204" pitchFamily="34" charset="0"/>
              </a:rPr>
              <a:t>Call arrangements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="0" dirty="0" smtClean="0"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 smtClean="0">
                <a:effectLst/>
                <a:latin typeface="Arial" panose="020B0604020202020204" pitchFamily="34" charset="0"/>
              </a:rPr>
              <a:t>Anything else s/he should know about your particular institution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="0" dirty="0" smtClean="0">
              <a:effectLst/>
              <a:latin typeface="Arial" panose="020B0604020202020204" pitchFamily="34" charset="0"/>
            </a:endParaRP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4339-311F-408E-A06C-20D1829D9A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3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the learner best balance service vs. learning goals during the rotation?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4339-311F-408E-A06C-20D1829D9A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5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self-directed learning:   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learner to define his or her own learning goals and how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best achieve them.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 suggestions for reading and learning during the rotation (books, articles, online resources, consultants).</a:t>
            </a: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C4339-311F-408E-A06C-20D1829D9A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48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questions does the learner have?</a:t>
            </a:r>
          </a:p>
          <a:p>
            <a:endParaRPr lang="en-US" dirty="0" smtClean="0"/>
          </a:p>
          <a:p>
            <a:r>
              <a:rPr lang="en-US" dirty="0" smtClean="0"/>
              <a:t>Is there anything else going on that you might help with (e.g., any special needs or concerns)?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79E6-B012-4130-8490-4A20507ED0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5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final questions or comments?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would learner prefer to meet again to follow up on mutual goals for the rotation?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79E6-B012-4130-8490-4A20507ED0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81000"/>
            <a:ext cx="5410200" cy="2819400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352800"/>
            <a:ext cx="5410200" cy="266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0D61AB-D7A7-4C96-ACE5-415152E1081E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1A93E-DFBB-4B86-AC79-F0A039637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3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61AB-D7A7-4C96-ACE5-415152E1081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A93E-DFBB-4B86-AC79-F0A039637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1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61AB-D7A7-4C96-ACE5-415152E1081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A93E-DFBB-4B86-AC79-F0A039637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9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1400" y="381000"/>
            <a:ext cx="5181600" cy="27432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276600"/>
            <a:ext cx="5181600" cy="23622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25E5CA-22A0-4091-B02F-5756BAF8E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52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3491"/>
            <a:ext cx="8229600" cy="42949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5088"/>
            <a:ext cx="2133600" cy="2762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5088"/>
            <a:ext cx="2895600" cy="2762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5088"/>
            <a:ext cx="2133600" cy="2762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99DD3738-E340-4024-B46B-F158421ED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22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DD0E4-ABBE-4C60-B1F3-3A969598B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60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D5ADA-52A2-4D38-9F3B-8C0BE1983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222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9DCF4-F5C8-4C72-B80F-9C4607BD8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573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9B4B4-A7DF-47E7-A376-47D8491E3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470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E2A16-E547-499D-ADF8-44BB0F473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200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240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C0DF2-E3A5-4035-8B57-558A1E3DC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95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731838"/>
          </a:xfrm>
        </p:spPr>
        <p:txBody>
          <a:bodyPr>
            <a:normAutofit/>
          </a:bodyPr>
          <a:lstStyle>
            <a:lvl1pPr algn="l">
              <a:defRPr sz="39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61AB-D7A7-4C96-ACE5-415152E1081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A93E-DFBB-4B86-AC79-F0A039637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53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4FD27-E877-4B5F-B18C-7C064E7D7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170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6337E-E686-43A0-AFFB-CE6374CC0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846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F75B4-3664-4480-BC86-B5E6D2FC6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63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61AB-D7A7-4C96-ACE5-415152E1081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A93E-DFBB-4B86-AC79-F0A039637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2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61AB-D7A7-4C96-ACE5-415152E1081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A93E-DFBB-4B86-AC79-F0A039637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0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336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61AB-D7A7-4C96-ACE5-415152E1081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A93E-DFBB-4B86-AC79-F0A039637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1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61AB-D7A7-4C96-ACE5-415152E1081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A93E-DFBB-4B86-AC79-F0A039637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3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61AB-D7A7-4C96-ACE5-415152E1081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A93E-DFBB-4B86-AC79-F0A039637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7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61AB-D7A7-4C96-ACE5-415152E1081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A93E-DFBB-4B86-AC79-F0A039637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2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61AB-D7A7-4C96-ACE5-415152E1081E}" type="datetimeFigureOut">
              <a:rPr lang="en-US" smtClean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A93E-DFBB-4B86-AC79-F0A039637D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6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20D61AB-D7A7-4C96-ACE5-415152E1081E}" type="datetimeFigureOut">
              <a:rPr lang="en-US" smtClean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E51A93E-DFBB-4B86-AC79-F0A039637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32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D6CC0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1A800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98989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1A600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A8A8A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  <a:ea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  <a:ea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54EBA99-9946-40C7-B5D0-F2B96DAC39D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" descr="inside_banner_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4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838200"/>
            <a:ext cx="5181600" cy="2971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Orienting Learners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343400"/>
            <a:ext cx="5181600" cy="1295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Bringing Education &amp; Service Together (BEST)</a:t>
            </a:r>
          </a:p>
        </p:txBody>
      </p:sp>
    </p:spTree>
    <p:extLst>
      <p:ext uri="{BB962C8B-B14F-4D97-AF65-F5344CB8AC3E}">
        <p14:creationId xmlns:p14="http://schemas.microsoft.com/office/powerpoint/2010/main" val="420236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42" y="465138"/>
            <a:ext cx="8548158" cy="1211262"/>
          </a:xfrm>
        </p:spPr>
        <p:txBody>
          <a:bodyPr>
            <a:noAutofit/>
          </a:bodyPr>
          <a:lstStyle/>
          <a:p>
            <a:r>
              <a:rPr lang="en-US" sz="6600" dirty="0" smtClean="0"/>
              <a:t>Learning Objectives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81200"/>
            <a:ext cx="8724900" cy="46021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/>
              <a:t>Orient </a:t>
            </a:r>
            <a:r>
              <a:rPr lang="en-US" sz="4000" dirty="0" smtClean="0"/>
              <a:t>medical student/intern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 smtClean="0"/>
              <a:t>Clarify goals for a session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dirty="0" smtClean="0"/>
              <a:t>Explain how learner balances service vs. learning goals</a:t>
            </a:r>
            <a:endParaRPr lang="en-US" sz="4000" dirty="0" smtClean="0"/>
          </a:p>
          <a:p>
            <a:endParaRPr lang="en-US" sz="2400" dirty="0"/>
          </a:p>
        </p:txBody>
      </p:sp>
      <p:sp>
        <p:nvSpPr>
          <p:cNvPr id="5" name="AutoShape 4" descr="Image result for andrew alexander uc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andrew alexander uc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6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21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1" y="-79117"/>
            <a:ext cx="9144000" cy="1221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657600" cy="4572000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endParaRPr lang="en-US" sz="7200" b="1" dirty="0">
              <a:solidFill>
                <a:srgbClr val="FFFFFF"/>
              </a:solidFill>
              <a:effectLst>
                <a:outerShdw dist="30000" dir="2700000">
                  <a:srgbClr val="000000">
                    <a:alpha val="70000"/>
                  </a:srgbClr>
                </a:outerShdw>
              </a:effectLst>
              <a:latin typeface="CooperHewitt-Medium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223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O</a:t>
            </a:r>
            <a:r>
              <a:rPr lang="en-US" sz="6000" b="1" dirty="0">
                <a:solidFill>
                  <a:schemeClr val="accent1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R</a:t>
            </a:r>
            <a:r>
              <a:rPr lang="en-US" sz="6000" b="1" dirty="0">
                <a:solidFill>
                  <a:schemeClr val="accent6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I</a:t>
            </a:r>
            <a:r>
              <a:rPr lang="en-US" sz="6000" b="1" dirty="0">
                <a:solidFill>
                  <a:schemeClr val="accent2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E</a:t>
            </a:r>
            <a:r>
              <a:rPr lang="en-US" sz="6000" b="1" dirty="0">
                <a:solidFill>
                  <a:schemeClr val="accent4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N</a:t>
            </a:r>
            <a:r>
              <a:rPr lang="en-US" sz="6000" b="1" dirty="0">
                <a:solidFill>
                  <a:srgbClr val="B41CA2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T</a:t>
            </a:r>
            <a:r>
              <a:rPr lang="en-US" sz="6000" b="1" dirty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 Approach</a:t>
            </a:r>
            <a:endParaRPr lang="en-US" sz="6000" b="1" dirty="0">
              <a:solidFill>
                <a:srgbClr val="FFFFFF"/>
              </a:solidFill>
              <a:effectLst>
                <a:outerShdw dist="30000" dir="2700000">
                  <a:srgbClr val="000000">
                    <a:alpha val="70000"/>
                  </a:srgbClr>
                </a:outerShdw>
              </a:effectLst>
              <a:latin typeface="CooperHewitt-Medium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95400" y="1107996"/>
            <a:ext cx="6252411" cy="5675444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</a:t>
            </a:r>
            <a:r>
              <a:rPr lang="en-US" sz="4800" b="1" dirty="0" smtClean="0">
                <a:latin typeface="Calibri" panose="020F0502020204030204" pitchFamily="34" charset="0"/>
              </a:rPr>
              <a:t>rientation</a:t>
            </a:r>
          </a:p>
          <a:p>
            <a:pPr marL="0" lvl="0" indent="0" algn="l"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</a:t>
            </a:r>
            <a:r>
              <a:rPr lang="en-US" sz="4800" b="1" dirty="0" smtClean="0">
                <a:latin typeface="Calibri" panose="020F0502020204030204" pitchFamily="34" charset="0"/>
              </a:rPr>
              <a:t>esponsibilities</a:t>
            </a:r>
            <a:endParaRPr lang="en-US" sz="4800" b="1" dirty="0">
              <a:latin typeface="Calibri" panose="020F0502020204030204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</a:t>
            </a:r>
            <a:r>
              <a:rPr lang="en-US" sz="4800" b="1" dirty="0" smtClean="0">
                <a:latin typeface="Calibri" panose="020F0502020204030204" pitchFamily="34" charset="0"/>
              </a:rPr>
              <a:t>nterchange</a:t>
            </a:r>
            <a:endParaRPr lang="en-US" sz="4800" b="1" dirty="0">
              <a:latin typeface="Calibri" panose="020F0502020204030204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</a:t>
            </a:r>
            <a:r>
              <a:rPr lang="en-US" sz="4800" b="1" dirty="0" smtClean="0">
                <a:latin typeface="Calibri" panose="020F0502020204030204" pitchFamily="34" charset="0"/>
              </a:rPr>
              <a:t>ducation</a:t>
            </a:r>
            <a:endParaRPr lang="en-US" sz="4800" b="1" dirty="0">
              <a:latin typeface="Calibri" panose="020F0502020204030204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</a:t>
            </a:r>
            <a:r>
              <a:rPr lang="en-US" sz="4800" b="1" dirty="0" smtClean="0">
                <a:latin typeface="Calibri" panose="020F0502020204030204" pitchFamily="34" charset="0"/>
              </a:rPr>
              <a:t>eeds</a:t>
            </a:r>
            <a:endParaRPr lang="en-US" sz="4800" b="1" dirty="0">
              <a:latin typeface="Calibri" panose="020F0502020204030204" pitchFamily="34" charset="0"/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rgbClr val="B41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</a:t>
            </a:r>
            <a:r>
              <a:rPr lang="en-US" sz="4800" b="1" dirty="0" smtClean="0">
                <a:latin typeface="Calibri" panose="020F0502020204030204" pitchFamily="34" charset="0"/>
              </a:rPr>
              <a:t>iming</a:t>
            </a:r>
            <a:endParaRPr lang="en-US" sz="4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74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0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01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" y="1050131"/>
            <a:ext cx="9144000" cy="5807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5719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r>
              <a:rPr lang="en-US" sz="11500" b="1" dirty="0" smtClean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Orientation</a:t>
            </a:r>
            <a:endParaRPr lang="en-US" sz="11500" b="1" dirty="0">
              <a:solidFill>
                <a:srgbClr val="FFFFFF"/>
              </a:solidFill>
              <a:effectLst>
                <a:outerShdw dist="30000" dir="2700000">
                  <a:srgbClr val="000000">
                    <a:alpha val="70000"/>
                  </a:srgbClr>
                </a:outerShdw>
              </a:effectLst>
              <a:latin typeface="CooperHewi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427584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607"/>
          <a:stretch/>
        </p:blipFill>
        <p:spPr>
          <a:xfrm>
            <a:off x="4011" y="1299411"/>
            <a:ext cx="9144000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2189" y="31959"/>
            <a:ext cx="9144000" cy="1221581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r>
              <a:rPr lang="en-US" sz="8015" b="1" dirty="0" smtClean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Responsibilities</a:t>
            </a:r>
            <a:endParaRPr lang="en-US" sz="8015" b="1" dirty="0">
              <a:solidFill>
                <a:srgbClr val="FFFFFF"/>
              </a:solidFill>
              <a:effectLst>
                <a:outerShdw dist="30000" dir="2700000">
                  <a:srgbClr val="000000">
                    <a:alpha val="70000"/>
                  </a:srgbClr>
                </a:outerShdw>
              </a:effectLst>
              <a:latin typeface="CooperHewi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51691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21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21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8143"/>
            <a:ext cx="8001000" cy="1221581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r>
              <a:rPr lang="en-US" sz="8015" b="1" dirty="0" smtClean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Interchange</a:t>
            </a:r>
            <a:endParaRPr lang="en-US" sz="8015" b="1" dirty="0">
              <a:solidFill>
                <a:srgbClr val="FFFFFF"/>
              </a:solidFill>
              <a:effectLst>
                <a:outerShdw dist="30000" dir="2700000">
                  <a:srgbClr val="000000">
                    <a:alpha val="70000"/>
                  </a:srgbClr>
                </a:outerShdw>
              </a:effectLst>
              <a:latin typeface="CooperHewitt-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2587"/>
          <a:stretch/>
        </p:blipFill>
        <p:spPr>
          <a:xfrm>
            <a:off x="0" y="1181593"/>
            <a:ext cx="9144000" cy="5712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75" y="6599651"/>
            <a:ext cx="9106450" cy="2616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Image by </a:t>
            </a:r>
            <a:r>
              <a:rPr lang="en-US" sz="1100" dirty="0" err="1"/>
              <a:t>Henrikbothe</a:t>
            </a:r>
            <a:r>
              <a:rPr lang="en-US" sz="1100" dirty="0"/>
              <a:t> - Own work, CC BY-SA 4.0, https://commons.wikimedia.org/w/index.php?curid=45415174</a:t>
            </a:r>
          </a:p>
        </p:txBody>
      </p:sp>
    </p:spTree>
    <p:extLst>
      <p:ext uri="{BB962C8B-B14F-4D97-AF65-F5344CB8AC3E}">
        <p14:creationId xmlns:p14="http://schemas.microsoft.com/office/powerpoint/2010/main" val="2571077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1158"/>
            <a:ext cx="9144000" cy="6048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21581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Education</a:t>
            </a:r>
            <a:endParaRPr lang="en-US" sz="6600" b="1" dirty="0">
              <a:solidFill>
                <a:srgbClr val="FFFFFF"/>
              </a:solidFill>
              <a:effectLst>
                <a:outerShdw dist="30000" dir="2700000">
                  <a:srgbClr val="000000">
                    <a:alpha val="70000"/>
                  </a:srgbClr>
                </a:outerShdw>
              </a:effectLst>
              <a:latin typeface="CooperHewi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117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21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572000" cy="4495800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endParaRPr lang="en-US" sz="5400" b="1" dirty="0">
              <a:solidFill>
                <a:srgbClr val="FFFFFF"/>
              </a:solidFill>
              <a:effectLst>
                <a:outerShdw dist="30000" dir="2700000">
                  <a:srgbClr val="000000">
                    <a:alpha val="70000"/>
                  </a:srgbClr>
                </a:outerShdw>
              </a:effectLst>
              <a:latin typeface="CooperHewitt-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856" y="129627"/>
            <a:ext cx="35521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Needs</a:t>
            </a:r>
            <a:endParaRPr lang="en-US" sz="6600" b="1" dirty="0">
              <a:solidFill>
                <a:srgbClr val="FFFFFF"/>
              </a:solidFill>
              <a:effectLst>
                <a:outerShdw dist="30000" dir="2700000">
                  <a:srgbClr val="000000">
                    <a:alpha val="70000"/>
                  </a:srgbClr>
                </a:outerShdw>
              </a:effectLst>
              <a:latin typeface="CooperHewitt-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6934"/>
            <a:ext cx="5105400" cy="6841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3200"/>
            <a:ext cx="9144000" cy="263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050" dirty="0" smtClean="0"/>
              <a:t>Photo by </a:t>
            </a:r>
            <a:r>
              <a:rPr lang="en-US" sz="1050" dirty="0" err="1"/>
              <a:t>Cwormley</a:t>
            </a:r>
            <a:r>
              <a:rPr lang="en-US" sz="1050" dirty="0"/>
              <a:t> at English Wikipedia, CC BY-SA 3.0, https://commons.wikimedia.org/w/index.php?curid=32925306</a:t>
            </a:r>
          </a:p>
        </p:txBody>
      </p:sp>
    </p:spTree>
    <p:extLst>
      <p:ext uri="{BB962C8B-B14F-4D97-AF65-F5344CB8AC3E}">
        <p14:creationId xmlns:p14="http://schemas.microsoft.com/office/powerpoint/2010/main" val="15404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92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92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92956"/>
          </a:xfrm>
          <a:prstGeom prst="rect">
            <a:avLst/>
          </a:prstGeom>
        </p:spPr>
        <p:txBody>
          <a:bodyPr wrap="none" lIns="178594" tIns="0" rIns="178594" bIns="0" anchor="t"/>
          <a:lstStyle/>
          <a:p>
            <a:pPr algn="ctr"/>
            <a:r>
              <a:rPr lang="en-US" sz="5203" b="1" dirty="0" smtClean="0">
                <a:solidFill>
                  <a:srgbClr val="FFFFFF"/>
                </a:solidFill>
                <a:effectLst>
                  <a:outerShdw dist="30000" dir="2700000">
                    <a:srgbClr val="000000">
                      <a:alpha val="70000"/>
                    </a:srgbClr>
                  </a:outerShdw>
                </a:effectLst>
                <a:latin typeface="CooperHewitt-Medium"/>
              </a:rPr>
              <a:t>Timing </a:t>
            </a:r>
            <a:endParaRPr lang="en-US" sz="5203" b="1" dirty="0">
              <a:solidFill>
                <a:srgbClr val="FFFFFF"/>
              </a:solidFill>
              <a:effectLst>
                <a:outerShdw dist="30000" dir="2700000">
                  <a:srgbClr val="000000">
                    <a:alpha val="70000"/>
                  </a:srgbClr>
                </a:outerShdw>
              </a:effectLst>
              <a:latin typeface="CooperHewitt-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9089"/>
            <a:ext cx="9144000" cy="60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RTemplate_blue">
  <a:themeElements>
    <a:clrScheme name="UCRTemplate_blu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_blue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_blu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_blu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_blu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22940</TotalTime>
  <Words>291</Words>
  <Application>Microsoft Office PowerPoint</Application>
  <PresentationFormat>On-screen Show (4:3)</PresentationFormat>
  <Paragraphs>67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CooperHewitt-Medium</vt:lpstr>
      <vt:lpstr>Geneva</vt:lpstr>
      <vt:lpstr>Symbol</vt:lpstr>
      <vt:lpstr>Wingdings</vt:lpstr>
      <vt:lpstr>Office Theme</vt:lpstr>
      <vt:lpstr>UCRTemplate_blue</vt:lpstr>
      <vt:lpstr>Orienting Learners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Shouq Sadah</dc:creator>
  <cp:lastModifiedBy>Rosemary Tyrrell</cp:lastModifiedBy>
  <cp:revision>152</cp:revision>
  <cp:lastPrinted>2015-01-20T18:00:45Z</cp:lastPrinted>
  <dcterms:created xsi:type="dcterms:W3CDTF">2012-09-24T16:25:51Z</dcterms:created>
  <dcterms:modified xsi:type="dcterms:W3CDTF">2017-05-22T21:12:22Z</dcterms:modified>
</cp:coreProperties>
</file>